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47" r:id="rId4"/>
    <p:sldMasterId id="2147484301" r:id="rId5"/>
    <p:sldMasterId id="2147484311" r:id="rId6"/>
    <p:sldMasterId id="2147484272" r:id="rId7"/>
    <p:sldMasterId id="2147484318" r:id="rId8"/>
  </p:sldMasterIdLst>
  <p:notesMasterIdLst>
    <p:notesMasterId r:id="rId33"/>
  </p:notesMasterIdLst>
  <p:handoutMasterIdLst>
    <p:handoutMasterId r:id="rId34"/>
  </p:handoutMasterIdLst>
  <p:sldIdLst>
    <p:sldId id="286" r:id="rId9"/>
    <p:sldId id="306" r:id="rId10"/>
    <p:sldId id="309" r:id="rId11"/>
    <p:sldId id="479" r:id="rId12"/>
    <p:sldId id="470" r:id="rId13"/>
    <p:sldId id="472" r:id="rId14"/>
    <p:sldId id="473" r:id="rId15"/>
    <p:sldId id="474" r:id="rId16"/>
    <p:sldId id="475" r:id="rId17"/>
    <p:sldId id="476" r:id="rId18"/>
    <p:sldId id="477" r:id="rId19"/>
    <p:sldId id="480" r:id="rId20"/>
    <p:sldId id="481" r:id="rId21"/>
    <p:sldId id="482" r:id="rId22"/>
    <p:sldId id="483" r:id="rId23"/>
    <p:sldId id="484" r:id="rId24"/>
    <p:sldId id="485" r:id="rId25"/>
    <p:sldId id="486" r:id="rId26"/>
    <p:sldId id="487" r:id="rId27"/>
    <p:sldId id="488" r:id="rId28"/>
    <p:sldId id="489" r:id="rId29"/>
    <p:sldId id="490" r:id="rId30"/>
    <p:sldId id="491" r:id="rId31"/>
    <p:sldId id="301" r:id="rId32"/>
  </p:sldIdLst>
  <p:sldSz cx="12192000" cy="6858000"/>
  <p:notesSz cx="7010400" cy="120396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  <p15:guide id="3" pos="4464" userDrawn="1">
          <p15:clr>
            <a:srgbClr val="A4A3A4"/>
          </p15:clr>
        </p15:guide>
        <p15:guide id="4" pos="6408" userDrawn="1">
          <p15:clr>
            <a:srgbClr val="A4A3A4"/>
          </p15:clr>
        </p15:guide>
        <p15:guide id="5" orient="horz" pos="312" userDrawn="1">
          <p15:clr>
            <a:srgbClr val="A4A3A4"/>
          </p15:clr>
        </p15:guide>
        <p15:guide id="7" orient="horz" pos="34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7EEE"/>
    <a:srgbClr val="9F9C95"/>
    <a:srgbClr val="A4A5A3"/>
    <a:srgbClr val="CBCBCB"/>
    <a:srgbClr val="FFFF66"/>
    <a:srgbClr val="FFFFFF"/>
    <a:srgbClr val="FCAE3B"/>
    <a:srgbClr val="50771B"/>
    <a:srgbClr val="C19859"/>
    <a:srgbClr val="EC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78F3DA-CE62-408C-8297-C3486CD7C5E0}" v="2" dt="2022-08-06T17:43:29.8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58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640" y="192"/>
      </p:cViewPr>
      <p:guideLst>
        <p:guide orient="horz" pos="2160"/>
        <p:guide pos="3816"/>
        <p:guide pos="4464"/>
        <p:guide pos="6408"/>
        <p:guide orient="horz" pos="312"/>
        <p:guide orient="horz" pos="3456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71" d="100"/>
          <a:sy n="71" d="100"/>
        </p:scale>
        <p:origin x="2992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microsoft.com/office/2016/11/relationships/changesInfo" Target="changesInfos/changesInfo1.xml"/><Relationship Id="rId21" Type="http://schemas.openxmlformats.org/officeDocument/2006/relationships/slide" Target="slides/slide13.xml"/><Relationship Id="rId34" Type="http://schemas.openxmlformats.org/officeDocument/2006/relationships/handoutMaster" Target="handoutMasters/handoutMaster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slide" Target="slides/slide2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viewProps" Target="viewProp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presProps" Target="presProps.xml"/><Relationship Id="rId8" Type="http://schemas.openxmlformats.org/officeDocument/2006/relationships/slideMaster" Target="slideMasters/slideMaster5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issberg, Todd E CIV USARMY CEERD-EL (USA)" userId="S::todd.e.steissberg@usace.army.mil::7f67b811-0eb4-4751-9e4a-fa9f270e94fa" providerId="AD" clId="Web-{A878F3DA-CE62-408C-8297-C3486CD7C5E0}"/>
    <pc:docChg chg="modSld">
      <pc:chgData name="Steissberg, Todd E CIV USARMY CEERD-EL (USA)" userId="S::todd.e.steissberg@usace.army.mil::7f67b811-0eb4-4751-9e4a-fa9f270e94fa" providerId="AD" clId="Web-{A878F3DA-CE62-408C-8297-C3486CD7C5E0}" dt="2022-08-06T17:43:29.808" v="1" actId="14100"/>
      <pc:docMkLst>
        <pc:docMk/>
      </pc:docMkLst>
      <pc:sldChg chg="modSp">
        <pc:chgData name="Steissberg, Todd E CIV USARMY CEERD-EL (USA)" userId="S::todd.e.steissberg@usace.army.mil::7f67b811-0eb4-4751-9e4a-fa9f270e94fa" providerId="AD" clId="Web-{A878F3DA-CE62-408C-8297-C3486CD7C5E0}" dt="2022-08-06T17:43:29.808" v="1" actId="14100"/>
        <pc:sldMkLst>
          <pc:docMk/>
          <pc:sldMk cId="212615159" sldId="290"/>
        </pc:sldMkLst>
        <pc:spChg chg="mod">
          <ac:chgData name="Steissberg, Todd E CIV USARMY CEERD-EL (USA)" userId="S::todd.e.steissberg@usace.army.mil::7f67b811-0eb4-4751-9e4a-fa9f270e94fa" providerId="AD" clId="Web-{A878F3DA-CE62-408C-8297-C3486CD7C5E0}" dt="2022-08-06T17:43:29.808" v="1" actId="14100"/>
          <ac:spMkLst>
            <pc:docMk/>
            <pc:sldMk cId="212615159" sldId="290"/>
            <ac:spMk id="3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9" y="0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1A2DE62-24B0-4972-852B-4785B8FCBE77}" type="datetimeFigureOut">
              <a:rPr lang="en-US"/>
              <a:pPr/>
              <a:t>8/16/22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11435153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03F1684-B626-4C74-9731-CBE8CE5003E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536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jpe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jpg>
</file>

<file path=ppt/media/image20.png>
</file>

<file path=ppt/media/image21.jpg>
</file>

<file path=ppt/media/image22.jpg>
</file>

<file path=ppt/media/image23.jpg>
</file>

<file path=ppt/media/image24.jpg>
</file>

<file path=ppt/media/image25.png>
</file>

<file path=ppt/media/image26.png>
</file>

<file path=ppt/media/image28.png>
</file>

<file path=ppt/media/image3.jpg>
</file>

<file path=ppt/media/image31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9" y="0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ADC5788-3AFA-4451-BC67-BFEEAB944D67}" type="datetimeFigureOut">
              <a:rPr lang="en-US"/>
              <a:pPr/>
              <a:t>8/16/22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508000" y="903288"/>
            <a:ext cx="8026400" cy="45148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5719633"/>
            <a:ext cx="5607050" cy="5417409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11435153"/>
            <a:ext cx="3038475" cy="602392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9" y="11435153"/>
            <a:ext cx="3038475" cy="602392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6A0A3C6-4E22-46FB-836F-CA2C48EC4DC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3370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source: https://</a:t>
            </a:r>
            <a:r>
              <a:rPr lang="en-US" dirty="0" err="1"/>
              <a:t>upload.wikimedia.org</a:t>
            </a:r>
            <a:r>
              <a:rPr lang="en-US" dirty="0"/>
              <a:t>/</a:t>
            </a:r>
            <a:r>
              <a:rPr lang="en-US" dirty="0" err="1"/>
              <a:t>wikipedia</a:t>
            </a:r>
            <a:r>
              <a:rPr lang="en-US" dirty="0"/>
              <a:t>/commons/6/60/</a:t>
            </a:r>
            <a:r>
              <a:rPr lang="en-US" dirty="0" err="1"/>
              <a:t>USACE_Detroit_Dam_Oregon.jpg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A0A3C6-4E22-46FB-836F-CA2C48EC4DC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108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 userDrawn="1">
            <p:ph type="body" sz="quarter" idx="12"/>
          </p:nvPr>
        </p:nvSpPr>
        <p:spPr>
          <a:xfrm>
            <a:off x="609602" y="3200405"/>
            <a:ext cx="9144001" cy="15620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609600" y="1924055"/>
            <a:ext cx="9144000" cy="11075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 userDrawn="1">
            <p:ph type="sldNum" sz="quarter" idx="10"/>
          </p:nvPr>
        </p:nvSpPr>
        <p:spPr/>
        <p:txBody>
          <a:bodyPr/>
          <a:lstStyle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06998"/>
            <a:ext cx="12191999" cy="403225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buFontTx/>
              <a:buNone/>
              <a:defRPr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ENTER CLASSIFICATION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455410"/>
            <a:ext cx="12192000" cy="2959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 lang="en-US" sz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 algn="ctr">
              <a:buFontTx/>
            </a:pPr>
            <a:r>
              <a:rPr lang="en-US" dirty="0"/>
              <a:t>CLICK TO ENTER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2421021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0657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574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4970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134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8203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0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 userDrawn="1">
          <p15:clr>
            <a:srgbClr val="FBAE40"/>
          </p15:clr>
        </p15:guide>
        <p15:guide id="2" orient="horz" pos="516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961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5742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2999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6004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E5933-563C-41F1-ABC6-EC3F7A964FFC}" type="datetime1">
              <a:rPr lang="en-US" smtClean="0"/>
              <a:t>8/16/22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Model Setup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96428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34737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 userDrawn="1">
          <p15:clr>
            <a:srgbClr val="FBAE40"/>
          </p15:clr>
        </p15:guide>
        <p15:guide id="2" orient="horz" pos="516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878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717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561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8713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Od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3" y="1225550"/>
            <a:ext cx="35941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4127503" y="1225550"/>
            <a:ext cx="74549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5902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271555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942975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942980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693664"/>
            <a:ext cx="5486400" cy="4230886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6538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C8F2D-4155-43F3-9334-5C18DD5E2748}" type="datetime1">
              <a:rPr lang="en-US" smtClean="0"/>
              <a:t>8/16/22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Model Setup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436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021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53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3" y="5834379"/>
            <a:ext cx="8470900" cy="328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0" numCol="1"/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rgbClr val="83847A"/>
                </a:solidFill>
              </a:defRPr>
            </a:lvl2pPr>
            <a:lvl3pPr>
              <a:defRPr sz="1500">
                <a:solidFill>
                  <a:srgbClr val="83847A"/>
                </a:solidFill>
              </a:defRPr>
            </a:lvl3pPr>
            <a:lvl4pPr>
              <a:defRPr sz="1500">
                <a:solidFill>
                  <a:srgbClr val="83847A"/>
                </a:solidFill>
              </a:defRPr>
            </a:lvl4pPr>
            <a:lvl5pPr>
              <a:defRPr sz="1500">
                <a:solidFill>
                  <a:srgbClr val="83847A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6400" y="942975"/>
            <a:ext cx="11176000" cy="476122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1861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4">
          <p15:clr>
            <a:srgbClr val="FBAE40"/>
          </p15:clr>
        </p15:guide>
        <p15:guide id="2" orient="horz" pos="5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Quad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8"/>
          </p:nvPr>
        </p:nvSpPr>
        <p:spPr>
          <a:xfrm>
            <a:off x="4064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96000" y="3597275"/>
            <a:ext cx="5486400" cy="228600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3549650"/>
            <a:ext cx="11176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990527" y="1225554"/>
            <a:ext cx="0" cy="465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422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225550"/>
            <a:ext cx="5486400" cy="4718050"/>
          </a:xfrm>
        </p:spPr>
        <p:txBody>
          <a:bodyPr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260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ub-Head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096000" y="1230511"/>
            <a:ext cx="5486400" cy="663266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1230516"/>
            <a:ext cx="5486400" cy="666241"/>
          </a:xfrm>
        </p:spPr>
        <p:txBody>
          <a:bodyPr bIns="0" anchor="b"/>
          <a:lstStyle>
            <a:lvl1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064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6"/>
          </p:nvPr>
        </p:nvSpPr>
        <p:spPr>
          <a:xfrm>
            <a:off x="6096000" y="1981200"/>
            <a:ext cx="5486400" cy="3962400"/>
          </a:xfrm>
        </p:spPr>
        <p:txBody>
          <a:bodyPr tIns="0"/>
          <a:lstStyle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3B773CDB-7973-454B-9699-5CCFA0435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97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95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17.xml"/><Relationship Id="rId9" Type="http://schemas.openxmlformats.org/officeDocument/2006/relationships/image" Target="../media/image5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theme" Target="../theme/theme5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4.xml"/><Relationship Id="rId9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C930DDFD-C2CD-854E-EAA8-FC5C400F36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84"/>
          <a:stretch/>
        </p:blipFill>
        <p:spPr>
          <a:xfrm>
            <a:off x="7149290" y="3082338"/>
            <a:ext cx="2150384" cy="244585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 descr="A body of water&#10;&#10;Description automatically generated">
            <a:extLst>
              <a:ext uri="{FF2B5EF4-FFF2-40B4-BE49-F238E27FC236}">
                <a16:creationId xmlns:a16="http://schemas.microsoft.com/office/drawing/2014/main" id="{8D345744-4BB6-A552-A696-3E29F74BAC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/>
          <a:srcRect l="16078" r="16094"/>
          <a:stretch/>
        </p:blipFill>
        <p:spPr>
          <a:xfrm>
            <a:off x="9299674" y="3081534"/>
            <a:ext cx="2433110" cy="244584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 descr="A picture containing tree, water, outdoor, nature&#10;&#10;Description automatically generated">
            <a:extLst>
              <a:ext uri="{FF2B5EF4-FFF2-40B4-BE49-F238E27FC236}">
                <a16:creationId xmlns:a16="http://schemas.microsoft.com/office/drawing/2014/main" id="{CC7E3D49-3990-21E2-46AF-4FE1C764392F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7149290" y="516571"/>
            <a:ext cx="4583494" cy="2558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Footer Placeholder 19"/>
          <p:cNvSpPr>
            <a:spLocks noGrp="1"/>
          </p:cNvSpPr>
          <p:nvPr userDrawn="1">
            <p:ph type="ftr" sz="quarter" idx="3"/>
          </p:nvPr>
        </p:nvSpPr>
        <p:spPr>
          <a:xfrm>
            <a:off x="125346" y="6504409"/>
            <a:ext cx="42142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File Name</a:t>
            </a:r>
            <a:endParaRPr lang="en-US" dirty="0"/>
          </a:p>
        </p:txBody>
      </p:sp>
      <p:sp>
        <p:nvSpPr>
          <p:cNvPr id="41" name="Title Placeholder 17"/>
          <p:cNvSpPr>
            <a:spLocks noGrp="1"/>
          </p:cNvSpPr>
          <p:nvPr userDrawn="1">
            <p:ph type="title"/>
          </p:nvPr>
        </p:nvSpPr>
        <p:spPr>
          <a:xfrm>
            <a:off x="654050" y="1606545"/>
            <a:ext cx="7984853" cy="12738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 userDrawn="1">
            <p:ph type="body" idx="1"/>
          </p:nvPr>
        </p:nvSpPr>
        <p:spPr>
          <a:xfrm>
            <a:off x="654050" y="2505109"/>
            <a:ext cx="7984853" cy="2781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11190668" y="6577159"/>
            <a:ext cx="977900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 algn="r"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0D0E9D3B-CB56-40AE-B0A9-8DA5E1AEFDB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665B91-8567-DD4A-BD2E-E719F20E35F0}"/>
              </a:ext>
            </a:extLst>
          </p:cNvPr>
          <p:cNvCxnSpPr/>
          <p:nvPr userDrawn="1"/>
        </p:nvCxnSpPr>
        <p:spPr>
          <a:xfrm flipH="1">
            <a:off x="1476587" y="6373877"/>
            <a:ext cx="1020741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9A2EE2D-7BB5-4F44-82C4-5CF4EE388EFF}"/>
              </a:ext>
            </a:extLst>
          </p:cNvPr>
          <p:cNvSpPr txBox="1"/>
          <p:nvPr userDrawn="1"/>
        </p:nvSpPr>
        <p:spPr>
          <a:xfrm>
            <a:off x="6224694" y="6442287"/>
            <a:ext cx="5567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i="1" dirty="0">
                <a:solidFill>
                  <a:prstClr val="black"/>
                </a:solidFill>
              </a:rPr>
              <a:t>DISCOVER  |  DEVELOP  |  DELIVER</a:t>
            </a:r>
          </a:p>
        </p:txBody>
      </p:sp>
    </p:spTree>
    <p:extLst>
      <p:ext uri="{BB962C8B-B14F-4D97-AF65-F5344CB8AC3E}">
        <p14:creationId xmlns:p14="http://schemas.microsoft.com/office/powerpoint/2010/main" val="2919789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51" r:id="rId1"/>
    <p:sldLayoutId id="2147484327" r:id="rId2"/>
    <p:sldLayoutId id="2147484328" r:id="rId3"/>
  </p:sldLayoutIdLst>
  <p:hf hdr="0" dt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2700" b="1" kern="1200" cap="all" baseline="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" userDrawn="1">
          <p15:clr>
            <a:srgbClr val="5ACBF0"/>
          </p15:clr>
        </p15:guide>
        <p15:guide id="2" pos="61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AF9F99-F54C-A57F-DAA4-B479617EFA28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1046" y="6580037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2080234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2" r:id="rId1"/>
    <p:sldLayoutId id="2147484308" r:id="rId2"/>
    <p:sldLayoutId id="2147484316" r:id="rId3"/>
    <p:sldLayoutId id="2147484309" r:id="rId4"/>
    <p:sldLayoutId id="2147484310" r:id="rId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20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•"/>
        <a:defRPr sz="18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SzPct val="70000"/>
        <a:buFont typeface="Arial" panose="020B0604020202020204" pitchFamily="34" charset="0"/>
        <a:buChar char="►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–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Clr>
          <a:schemeClr val="tx1"/>
        </a:buClr>
        <a:buFont typeface="Arial" pitchFamily="34" charset="0"/>
        <a:buChar char="»"/>
        <a:defRPr sz="1600" b="1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1" name="Rounded Rectangle 10"/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84570" y="6595360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UNCLASSIFIED</a:t>
            </a:r>
          </a:p>
        </p:txBody>
      </p:sp>
    </p:spTree>
    <p:extLst>
      <p:ext uri="{BB962C8B-B14F-4D97-AF65-F5344CB8AC3E}">
        <p14:creationId xmlns:p14="http://schemas.microsoft.com/office/powerpoint/2010/main" val="799197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2" r:id="rId1"/>
    <p:sldLayoutId id="2147484313" r:id="rId2"/>
    <p:sldLayoutId id="2147484314" r:id="rId3"/>
    <p:sldLayoutId id="2147484317" r:id="rId4"/>
    <p:sldLayoutId id="2147484315" r:id="rId5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0E67D63-A09B-E760-5A10-8242BCEA7941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2808" y="6587122"/>
            <a:ext cx="969433" cy="365125"/>
          </a:xfrm>
          <a:prstGeom prst="rect">
            <a:avLst/>
          </a:prstGeom>
          <a:ln w="57150">
            <a:noFill/>
          </a:ln>
        </p:spPr>
        <p:txBody>
          <a:bodyPr/>
          <a:lstStyle>
            <a:lvl1pPr>
              <a:defRPr lang="en-US" sz="9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r"/>
            <a:fld id="{139BD942-CC14-44A4-87FB-46239297AFE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1033" name="Picture 6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6079067" y="3416305"/>
            <a:ext cx="25400" cy="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 Army Corps of Engineers  </a:t>
            </a:r>
            <a:r>
              <a:rPr lang="en-US" sz="1400" dirty="0">
                <a:sym typeface="Symbol" panose="05050102010706020507" pitchFamily="18" charset="2"/>
              </a:rPr>
              <a:t></a:t>
            </a:r>
            <a:r>
              <a:rPr lang="en-US" sz="1400" dirty="0"/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bg2">
                    <a:lumMod val="50000"/>
                  </a:schemeClr>
                </a:solidFill>
              </a:rPr>
              <a:t>CLASSIFICATION</a:t>
            </a:r>
            <a:r>
              <a:rPr lang="en-US" sz="1000" b="1" baseline="0" dirty="0">
                <a:solidFill>
                  <a:schemeClr val="bg2">
                    <a:lumMod val="50000"/>
                  </a:schemeClr>
                </a:solidFill>
              </a:rPr>
              <a:t> STATEMENT HERE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6813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73" r:id="rId1"/>
    <p:sldLayoutId id="2147484279" r:id="rId2"/>
    <p:sldLayoutId id="2147484280" r:id="rId3"/>
    <p:sldLayoutId id="2147484281" r:id="rId4"/>
    <p:sldLayoutId id="2147484282" r:id="rId5"/>
    <p:sldLayoutId id="2147484283" r:id="rId6"/>
    <p:sldLayoutId id="2147484284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5ACBF0"/>
          </p15:clr>
        </p15:guide>
        <p15:guide id="2" pos="7296" userDrawn="1">
          <p15:clr>
            <a:srgbClr val="5ACBF0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8D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4FCF4A6-EBC9-C2AC-2815-3FFFD71A1CF8}"/>
              </a:ext>
            </a:extLst>
          </p:cNvPr>
          <p:cNvSpPr/>
          <p:nvPr userDrawn="1"/>
        </p:nvSpPr>
        <p:spPr>
          <a:xfrm>
            <a:off x="182880" y="217300"/>
            <a:ext cx="11788140" cy="6351139"/>
          </a:xfrm>
          <a:prstGeom prst="roundRect">
            <a:avLst>
              <a:gd name="adj" fmla="val 2258"/>
            </a:avLst>
          </a:prstGeom>
          <a:gradFill>
            <a:gsLst>
              <a:gs pos="0">
                <a:schemeClr val="bg1"/>
              </a:gs>
              <a:gs pos="83000">
                <a:srgbClr val="00B0F0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38"/>
            <a:ext cx="11176000" cy="80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Slide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1233932"/>
            <a:ext cx="11176000" cy="470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buClr>
                <a:schemeClr val="tx1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lvl="4">
              <a:buClr>
                <a:schemeClr val="tx1"/>
              </a:buClr>
            </a:pPr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17522" y="-1985"/>
            <a:ext cx="969433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750" b="1">
                <a:solidFill>
                  <a:srgbClr val="898989"/>
                </a:solidFill>
                <a:cs typeface="Arial" pitchFamily="34" charset="0"/>
              </a:defRPr>
            </a:lvl1pPr>
          </a:lstStyle>
          <a:p>
            <a:fld id="{139BD942-CC14-44A4-87FB-46239297AFE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06400" y="6309360"/>
            <a:ext cx="1135888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413316" y="6286500"/>
            <a:ext cx="1135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prstClr val="black"/>
                </a:solidFill>
              </a:rPr>
              <a:t>US Army Corps of Engineers  </a:t>
            </a:r>
            <a:r>
              <a:rPr lang="en-US" sz="1400" dirty="0">
                <a:solidFill>
                  <a:prstClr val="black"/>
                </a:solidFill>
                <a:sym typeface="Symbol" panose="05050102010706020507" pitchFamily="18" charset="2"/>
              </a:rPr>
              <a:t></a:t>
            </a:r>
            <a:r>
              <a:rPr lang="en-US" sz="1400" dirty="0">
                <a:solidFill>
                  <a:prstClr val="black"/>
                </a:solidFill>
              </a:rPr>
              <a:t>   Engineer Research and Development Center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-6773" y="6583538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EBEBEB">
                    <a:lumMod val="50000"/>
                  </a:srgbClr>
                </a:solidFill>
              </a:rPr>
              <a:t>//CUI//</a:t>
            </a:r>
          </a:p>
        </p:txBody>
      </p:sp>
    </p:spTree>
    <p:extLst>
      <p:ext uri="{BB962C8B-B14F-4D97-AF65-F5344CB8AC3E}">
        <p14:creationId xmlns:p14="http://schemas.microsoft.com/office/powerpoint/2010/main" val="4238848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20" r:id="rId1"/>
    <p:sldLayoutId id="2147484321" r:id="rId2"/>
    <p:sldLayoutId id="2147484322" r:id="rId3"/>
    <p:sldLayoutId id="2147484323" r:id="rId4"/>
    <p:sldLayoutId id="2147484324" r:id="rId5"/>
    <p:sldLayoutId id="2147484325" r:id="rId6"/>
    <p:sldLayoutId id="2147484326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 cap="none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rgbClr val="978473"/>
          </a:solidFill>
          <a:latin typeface="Arial" charset="0"/>
          <a:ea typeface="ＭＳ Ｐゴシック" charset="0"/>
          <a:cs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lang="en-US" sz="20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571500" indent="-214313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Font typeface="Arial" pitchFamily="34" charset="0"/>
        <a:buChar char="•"/>
        <a:defRPr lang="en-US" sz="18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2pPr>
      <a:lvl3pPr marL="860425" indent="-171450" algn="l" rtl="0" eaLnBrk="1" fontAlgn="base" hangingPunct="1">
        <a:spcBef>
          <a:spcPts val="225"/>
        </a:spcBef>
        <a:spcAft>
          <a:spcPct val="0"/>
        </a:spcAft>
        <a:buClr>
          <a:srgbClr val="FF0000"/>
        </a:buClr>
        <a:buSzPct val="70000"/>
        <a:buFont typeface="Arial" panose="020B0604020202020204" pitchFamily="34" charset="0"/>
        <a:buChar char="►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3pPr>
      <a:lvl4pPr marL="11430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–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4pPr>
      <a:lvl5pPr marL="1371600" indent="-171450" algn="l" rtl="0" eaLnBrk="1" fontAlgn="base" hangingPunct="1">
        <a:spcBef>
          <a:spcPts val="225"/>
        </a:spcBef>
        <a:spcAft>
          <a:spcPct val="0"/>
        </a:spcAft>
        <a:buFont typeface="Arial" pitchFamily="34" charset="0"/>
        <a:buChar char="»"/>
        <a:defRPr lang="en-US" sz="1600" b="1" kern="1200" dirty="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Arial" charset="0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5ACBF0"/>
          </p15:clr>
        </p15:guide>
        <p15:guide id="2" pos="7296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Edited%20Files/framer%20c:/scott/movies/vel95.rm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09603" y="2561174"/>
            <a:ext cx="7652082" cy="2616768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Barry Bunch, DE, PE and Todd Steissberg, PhD, PE</a:t>
            </a:r>
          </a:p>
          <a:p>
            <a:r>
              <a:rPr lang="en-US" sz="1800" dirty="0">
                <a:solidFill>
                  <a:schemeClr val="bg1"/>
                </a:solidFill>
              </a:rPr>
              <a:t>U.S. Army Engineer Research and Development Center, Environmental Laboratory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CE-QUAL-W2 Workshop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August 16 - 18, 2022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683033"/>
            <a:ext cx="9144000" cy="687177"/>
          </a:xfrm>
        </p:spPr>
        <p:txBody>
          <a:bodyPr>
            <a:normAutofit fontScale="90000"/>
          </a:bodyPr>
          <a:lstStyle/>
          <a:p>
            <a:r>
              <a:rPr lang="en-US" sz="2400" dirty="0"/>
              <a:t>Model Setup I</a:t>
            </a:r>
            <a:br>
              <a:rPr lang="en-US" sz="2400" dirty="0"/>
            </a:br>
            <a:r>
              <a:rPr lang="en-US" sz="2200" dirty="0"/>
              <a:t>Overview</a:t>
            </a:r>
            <a:endParaRPr lang="en-US" sz="2400" dirty="0"/>
          </a:p>
        </p:txBody>
      </p:sp>
      <p:sp>
        <p:nvSpPr>
          <p:cNvPr id="14339" name="Slide Number Placeholder 4"/>
          <p:cNvSpPr>
            <a:spLocks noGrp="1"/>
          </p:cNvSpPr>
          <p:nvPr>
            <p:ph type="sldNum" sz="quarter" idx="10"/>
          </p:nvPr>
        </p:nvSpPr>
        <p:spPr>
          <a:ln w="57150">
            <a:noFill/>
          </a:ln>
        </p:spPr>
        <p:txBody>
          <a:bodyPr/>
          <a:lstStyle/>
          <a:p>
            <a:fld id="{744B3473-5193-4AC1-9169-6977ADF2DCFC}" type="slidenum">
              <a:rPr lang="en-US"/>
              <a:pPr/>
              <a:t>1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UNCLASSIFIED</a:t>
            </a:r>
          </a:p>
        </p:txBody>
      </p: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7223F22D-5DFC-42EB-8948-9B1384385F0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46600" y="5784725"/>
            <a:ext cx="977900" cy="95891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17FAA9B-4EFE-46EC-9922-77579BE627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3809"/>
          <a:stretch/>
        </p:blipFill>
        <p:spPr>
          <a:xfrm>
            <a:off x="8261685" y="5635231"/>
            <a:ext cx="1162230" cy="1296087"/>
          </a:xfrm>
          <a:prstGeom prst="rect">
            <a:avLst/>
          </a:prstGeom>
        </p:spPr>
      </p:pic>
      <p:sp>
        <p:nvSpPr>
          <p:cNvPr id="15" name="WordArt 3" descr="Environmental Systems &#10;Modeling Team">
            <a:extLst>
              <a:ext uri="{FF2B5EF4-FFF2-40B4-BE49-F238E27FC236}">
                <a16:creationId xmlns:a16="http://schemas.microsoft.com/office/drawing/2014/main" id="{82DC1E1B-09D6-45CD-941D-66951F4189B7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8340651" y="5794410"/>
            <a:ext cx="977900" cy="121515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ArchUp">
              <a:avLst>
                <a:gd name="adj" fmla="val 11218855"/>
              </a:avLst>
            </a:prstTxWarp>
          </a:bodyPr>
          <a:lstStyle/>
          <a:p>
            <a:pPr algn="ctr" rtl="0">
              <a:buNone/>
            </a:pPr>
            <a:r>
              <a:rPr lang="en-US" sz="3600" kern="10" spc="0" dirty="0">
                <a:ln w="15875" algn="ctr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effectLst/>
                <a:latin typeface="+mj-lt"/>
                <a:cs typeface="Times New Roman" panose="02020603050405020304" pitchFamily="18" charset="0"/>
              </a:rPr>
              <a:t>Environmental Systems</a:t>
            </a:r>
          </a:p>
          <a:p>
            <a:pPr algn="ctr" rtl="0">
              <a:buNone/>
            </a:pPr>
            <a:r>
              <a:rPr lang="en-US" sz="3600" kern="10" spc="0" dirty="0">
                <a:ln w="15875" algn="ctr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effectLst/>
                <a:latin typeface="+mj-lt"/>
                <a:cs typeface="Times New Roman" panose="02020603050405020304" pitchFamily="18" charset="0"/>
              </a:rPr>
              <a:t>Modeling Team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D21EB-6E15-4C87-A923-010DBA4AF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1AABF-AC43-4483-A42C-D88E666B7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146472"/>
            <a:ext cx="5689600" cy="471804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Loadings </a:t>
            </a:r>
          </a:p>
          <a:p>
            <a:pPr lvl="1"/>
            <a:r>
              <a:rPr lang="en-US" sz="2000" b="0" dirty="0"/>
              <a:t>Point source</a:t>
            </a:r>
          </a:p>
          <a:p>
            <a:pPr lvl="1"/>
            <a:r>
              <a:rPr lang="en-US" sz="2000" b="0" dirty="0"/>
              <a:t>Non-point source/runoff</a:t>
            </a:r>
          </a:p>
          <a:p>
            <a:pPr lvl="1"/>
            <a:r>
              <a:rPr lang="en-US" sz="2000" b="0" dirty="0"/>
              <a:t>Other forms of water quality constituent loads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Sediment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Operations records</a:t>
            </a:r>
          </a:p>
          <a:p>
            <a:pPr lvl="1"/>
            <a:r>
              <a:rPr lang="en-US" sz="2000" b="0" dirty="0"/>
              <a:t>Which gates used for how long</a:t>
            </a:r>
          </a:p>
          <a:p>
            <a:pPr lvl="1"/>
            <a:r>
              <a:rPr lang="en-US" sz="2000" b="0" dirty="0"/>
              <a:t>Power generation</a:t>
            </a:r>
          </a:p>
          <a:p>
            <a:pPr lvl="1"/>
            <a:r>
              <a:rPr lang="en-US" sz="2000" b="0" dirty="0"/>
              <a:t>Spills</a:t>
            </a:r>
          </a:p>
          <a:p>
            <a:pPr lvl="1"/>
            <a:r>
              <a:rPr lang="en-US" sz="2000" b="0" dirty="0"/>
              <a:t>Anything else that impacts water movement </a:t>
            </a:r>
          </a:p>
          <a:p>
            <a:pPr lvl="1"/>
            <a:endParaRPr lang="en-US" sz="2000" b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444AD5-59D4-4177-9AB7-86AF61EB0034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03988"/>
            <a:ext cx="421481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Model Setup </a:t>
            </a:r>
            <a:endParaRPr lang="en-US" dirty="0"/>
          </a:p>
        </p:txBody>
      </p:sp>
      <p:pic>
        <p:nvPicPr>
          <p:cNvPr id="6" name="Picture 5" descr="A picture containing tree, outdoor, grass, nature&#10;&#10;Description automatically generated">
            <a:extLst>
              <a:ext uri="{FF2B5EF4-FFF2-40B4-BE49-F238E27FC236}">
                <a16:creationId xmlns:a16="http://schemas.microsoft.com/office/drawing/2014/main" id="{6312A465-26BB-A57F-1B07-4BCE60F07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440009"/>
            <a:ext cx="5467156" cy="2724248"/>
          </a:xfrm>
          <a:prstGeom prst="rect">
            <a:avLst/>
          </a:prstGeom>
        </p:spPr>
      </p:pic>
      <p:pic>
        <p:nvPicPr>
          <p:cNvPr id="8" name="Picture 7" descr="A picture containing tree, outdoor, grass, plant&#10;&#10;Description automatically generated">
            <a:extLst>
              <a:ext uri="{FF2B5EF4-FFF2-40B4-BE49-F238E27FC236}">
                <a16:creationId xmlns:a16="http://schemas.microsoft.com/office/drawing/2014/main" id="{1F217A75-7955-F12F-4D72-FC81273574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395" y="495300"/>
            <a:ext cx="5466761" cy="2724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99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714F9-EB42-4477-BCF2-E3D3001F1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3DAC3-A601-43D6-B5C1-09861858A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81093"/>
            <a:ext cx="5157273" cy="471804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Identify what information is desired from model output.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Ensure that it is being output at times and locations desired.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Process and evaluate model output and compare to applicable observations.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15C5D8-AAEA-42C1-B958-F2183301777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03988"/>
            <a:ext cx="421481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Model Setup </a:t>
            </a:r>
            <a:endParaRPr lang="en-US" dirty="0"/>
          </a:p>
        </p:txBody>
      </p:sp>
      <p:pic>
        <p:nvPicPr>
          <p:cNvPr id="6" name="Picture 5" descr="A picture containing mountain, outdoor, nature&#10;&#10;Description automatically generated">
            <a:extLst>
              <a:ext uri="{FF2B5EF4-FFF2-40B4-BE49-F238E27FC236}">
                <a16:creationId xmlns:a16="http://schemas.microsoft.com/office/drawing/2014/main" id="{FB93E42D-3586-E11C-090D-001AC325D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9885" y="1332425"/>
            <a:ext cx="5732516" cy="3999429"/>
          </a:xfrm>
          <a:prstGeom prst="rect">
            <a:avLst/>
          </a:prstGeom>
        </p:spPr>
      </p:pic>
      <p:pic>
        <p:nvPicPr>
          <p:cNvPr id="8" name="Picture 7" descr="A body of water with trees and hills in the background&#10;&#10;Description automatically generated with low confidence">
            <a:extLst>
              <a:ext uri="{FF2B5EF4-FFF2-40B4-BE49-F238E27FC236}">
                <a16:creationId xmlns:a16="http://schemas.microsoft.com/office/drawing/2014/main" id="{64452C7A-E3B3-4526-11B8-89EE9084D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358" y="3144312"/>
            <a:ext cx="4619222" cy="307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948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714F9-EB42-4477-BCF2-E3D3001F1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Case Study: Lower Minnesota River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3DAC3-A601-43D6-B5C1-09861858A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81093"/>
            <a:ext cx="5651500" cy="499697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Real application to Lower Minnesota River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Agricultural drainage basin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Low DO issues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RIVERINE CE-QUAL-W2 Application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Objectives </a:t>
            </a:r>
          </a:p>
          <a:p>
            <a:pPr marL="914400" lvl="1" indent="-342900"/>
            <a:r>
              <a:rPr lang="en-US" sz="2000" b="0" dirty="0">
                <a:solidFill>
                  <a:schemeClr val="tx1"/>
                </a:solidFill>
                <a:latin typeface="+mn-lt"/>
              </a:rPr>
              <a:t>Obtain a copy of the model, and review inputs and structure</a:t>
            </a:r>
          </a:p>
          <a:p>
            <a:pPr marL="914400" lvl="1" indent="-342900"/>
            <a:r>
              <a:rPr lang="en-US" sz="2000" b="0" dirty="0">
                <a:solidFill>
                  <a:schemeClr val="tx1"/>
                </a:solidFill>
                <a:latin typeface="+mn-lt"/>
              </a:rPr>
              <a:t>Modify model input as directed and save</a:t>
            </a:r>
          </a:p>
          <a:p>
            <a:pPr marL="914400" lvl="1" indent="-342900"/>
            <a:r>
              <a:rPr lang="en-US" sz="2000" b="0" dirty="0">
                <a:solidFill>
                  <a:schemeClr val="tx1"/>
                </a:solidFill>
                <a:latin typeface="+mn-lt"/>
              </a:rPr>
              <a:t>Run Model</a:t>
            </a:r>
          </a:p>
          <a:p>
            <a:pPr marL="914400" lvl="1" indent="-342900"/>
            <a:r>
              <a:rPr lang="en-US" sz="2000" b="0" dirty="0">
                <a:solidFill>
                  <a:schemeClr val="tx1"/>
                </a:solidFill>
                <a:latin typeface="+mn-lt"/>
              </a:rPr>
              <a:t>Evaluate preliminary results</a:t>
            </a:r>
          </a:p>
          <a:p>
            <a:endParaRPr lang="en-US" sz="2000" b="0" dirty="0">
              <a:solidFill>
                <a:schemeClr val="tx1"/>
              </a:solidFill>
              <a:latin typeface="+mn-lt"/>
            </a:endParaRPr>
          </a:p>
          <a:p>
            <a:endParaRPr lang="en-US" sz="2000" b="0" dirty="0">
              <a:solidFill>
                <a:schemeClr val="tx1"/>
              </a:solidFill>
              <a:latin typeface="+mn-lt"/>
            </a:endParaRPr>
          </a:p>
          <a:p>
            <a:endParaRPr lang="en-US" sz="2000" b="0" dirty="0">
              <a:solidFill>
                <a:schemeClr val="tx1"/>
              </a:solidFill>
              <a:latin typeface="+mn-lt"/>
            </a:endParaRPr>
          </a:p>
          <a:p>
            <a:endParaRPr lang="en-US" sz="20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15C5D8-AAEA-42C1-B958-F2183301777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03988"/>
            <a:ext cx="421481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Model Setup </a:t>
            </a:r>
            <a:endParaRPr lang="en-US" dirty="0"/>
          </a:p>
        </p:txBody>
      </p:sp>
      <p:pic>
        <p:nvPicPr>
          <p:cNvPr id="1026" name="Picture 2" descr="page21image7626256">
            <a:extLst>
              <a:ext uri="{FF2B5EF4-FFF2-40B4-BE49-F238E27FC236}">
                <a16:creationId xmlns:a16="http://schemas.microsoft.com/office/drawing/2014/main" id="{125829FB-F14D-28AF-1D1C-2384A582D9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7810" y="1081094"/>
            <a:ext cx="5514590" cy="4018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0259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714F9-EB42-4477-BCF2-E3D3001F1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Case Study: Lower Minnesota River – CE-QUAL-W2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3DAC3-A601-43D6-B5C1-09861858A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81093"/>
            <a:ext cx="5269186" cy="499697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  <a:latin typeface="+mn-lt"/>
              </a:rPr>
              <a:t>Original Application: CE-QUAL-W2 ver. 3.6, (Tammy Threadgill, 2016)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  <a:latin typeface="+mn-lt"/>
              </a:rPr>
              <a:t>Important files</a:t>
            </a:r>
          </a:p>
          <a:p>
            <a:pPr marL="914400" lvl="1" indent="-342900"/>
            <a:r>
              <a:rPr lang="en-US" b="0" dirty="0">
                <a:solidFill>
                  <a:schemeClr val="tx1"/>
                </a:solidFill>
                <a:latin typeface="+mn-lt"/>
              </a:rPr>
              <a:t>Bathymetry file</a:t>
            </a:r>
          </a:p>
          <a:p>
            <a:pPr marL="914400" lvl="1" indent="-342900"/>
            <a:r>
              <a:rPr lang="en-US" b="0" dirty="0">
                <a:solidFill>
                  <a:schemeClr val="tx1"/>
                </a:solidFill>
                <a:latin typeface="+mn-lt"/>
              </a:rPr>
              <a:t>Boundary conditions</a:t>
            </a:r>
          </a:p>
          <a:p>
            <a:pPr marL="914400" lvl="1" indent="-342900"/>
            <a:r>
              <a:rPr lang="en-US" b="0" dirty="0">
                <a:solidFill>
                  <a:schemeClr val="tx1"/>
                </a:solidFill>
                <a:latin typeface="+mn-lt"/>
              </a:rPr>
              <a:t>Flow files</a:t>
            </a:r>
          </a:p>
          <a:p>
            <a:pPr marL="914400" lvl="1" indent="-342900"/>
            <a:r>
              <a:rPr lang="en-US" b="0" dirty="0">
                <a:solidFill>
                  <a:schemeClr val="tx1"/>
                </a:solidFill>
                <a:latin typeface="+mn-lt"/>
              </a:rPr>
              <a:t>Meteorological file</a:t>
            </a:r>
          </a:p>
          <a:p>
            <a:pPr marL="914400" lvl="1" indent="-342900"/>
            <a:r>
              <a:rPr lang="en-US" b="0" dirty="0">
                <a:solidFill>
                  <a:schemeClr val="tx1"/>
                </a:solidFill>
                <a:latin typeface="+mn-lt"/>
              </a:rPr>
              <a:t>Control File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  <a:latin typeface="+mn-lt"/>
              </a:rPr>
              <a:t>Each of the above may require modification/revision for application at a different time or under different conditions.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  <a:latin typeface="+mn-lt"/>
              </a:rPr>
              <a:t>May want to work in a copy to prevent overwriting existing files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15C5D8-AAEA-42C1-B958-F2183301777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03988"/>
            <a:ext cx="421481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Model Setup </a:t>
            </a:r>
            <a:endParaRPr lang="en-US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CBF2D98-A4D1-A9C8-9F30-E29FE2648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586" y="1785084"/>
            <a:ext cx="5906814" cy="3287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2260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714F9-EB42-4477-BCF2-E3D3001F1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Bathymetry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3DAC3-A601-43D6-B5C1-09861858A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81093"/>
            <a:ext cx="4821119" cy="499697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Typically, the bathymetry file is the first file to be developed.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Identifies the various geophysical components of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Segment</a:t>
            </a:r>
          </a:p>
          <a:p>
            <a:pPr marL="914400" lvl="1" indent="-342900"/>
            <a:r>
              <a:rPr lang="en-US" sz="2000" b="0" dirty="0">
                <a:solidFill>
                  <a:schemeClr val="tx1"/>
                </a:solidFill>
                <a:latin typeface="+mn-lt"/>
              </a:rPr>
              <a:t>Cross-sectional widths and heights</a:t>
            </a:r>
          </a:p>
          <a:p>
            <a:pPr marL="914400" lvl="1" indent="-342900"/>
            <a:r>
              <a:rPr lang="en-US" sz="2000" b="0" dirty="0">
                <a:solidFill>
                  <a:schemeClr val="tx1"/>
                </a:solidFill>
                <a:latin typeface="+mn-lt"/>
              </a:rPr>
              <a:t>Bottom Elevation</a:t>
            </a:r>
          </a:p>
          <a:p>
            <a:pPr marL="914400" lvl="1" indent="-342900"/>
            <a:r>
              <a:rPr lang="en-US" sz="2000" b="0" dirty="0">
                <a:solidFill>
                  <a:schemeClr val="tx1"/>
                </a:solidFill>
                <a:latin typeface="+mn-lt"/>
              </a:rPr>
              <a:t>Directional Orientation</a:t>
            </a:r>
          </a:p>
          <a:p>
            <a:pPr marL="914400" lvl="1" indent="-342900"/>
            <a:r>
              <a:rPr lang="en-US" sz="2000" b="0" dirty="0">
                <a:solidFill>
                  <a:schemeClr val="tx1"/>
                </a:solidFill>
                <a:latin typeface="+mn-lt"/>
              </a:rPr>
              <a:t>Initial Water Surface Elevation</a:t>
            </a:r>
          </a:p>
          <a:p>
            <a:pPr marL="914400" lvl="1" indent="-342900"/>
            <a:r>
              <a:rPr lang="en-US" sz="2000" b="0" dirty="0">
                <a:solidFill>
                  <a:schemeClr val="tx1"/>
                </a:solidFill>
                <a:latin typeface="+mn-lt"/>
              </a:rPr>
              <a:t>Friction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Reaches</a:t>
            </a:r>
          </a:p>
          <a:p>
            <a:pPr marL="914400" lvl="1" indent="-342900"/>
            <a:r>
              <a:rPr lang="en-US" sz="2000" b="0" dirty="0">
                <a:solidFill>
                  <a:schemeClr val="tx1"/>
                </a:solidFill>
                <a:latin typeface="+mn-lt"/>
              </a:rPr>
              <a:t>Grouping of Segments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15C5D8-AAEA-42C1-B958-F2183301777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03988"/>
            <a:ext cx="421481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Model Setup </a:t>
            </a:r>
            <a:endParaRPr lang="en-US" dirty="0"/>
          </a:p>
        </p:txBody>
      </p:sp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1665D699-AB17-72DA-CB0C-6A2C579BB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1915" y="1546523"/>
            <a:ext cx="6480485" cy="2697282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2404631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714F9-EB42-4477-BCF2-E3D3001F1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Bathymetry File: Full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15C5D8-AAEA-42C1-B958-F2183301777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03988"/>
            <a:ext cx="421481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Model Setup 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49A260-4E7E-C1B2-A94E-7DC299E0AE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74767" y="1929284"/>
            <a:ext cx="11107633" cy="40726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0285C73-B169-9367-E5EC-A5D43CF81CFF}"/>
              </a:ext>
            </a:extLst>
          </p:cNvPr>
          <p:cNvSpPr/>
          <p:nvPr/>
        </p:nvSpPr>
        <p:spPr>
          <a:xfrm>
            <a:off x="465457" y="1929284"/>
            <a:ext cx="1562518" cy="577780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613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714F9-EB42-4477-BCF2-E3D3001F1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Flow &amp; Boundary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3DAC3-A601-43D6-B5C1-09861858A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81093"/>
            <a:ext cx="5689600" cy="499697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Generate Time Series files for all potential external flows entering the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Frequency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Each requires corresponding temperature and concentration boundary conditions file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15C5D8-AAEA-42C1-B958-F2183301777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03988"/>
            <a:ext cx="421481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Model Setup 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FEAF5A2-145C-99D0-EFD8-751BBB5A8CA0}"/>
              </a:ext>
            </a:extLst>
          </p:cNvPr>
          <p:cNvSpPr txBox="1">
            <a:spLocks/>
          </p:cNvSpPr>
          <p:nvPr/>
        </p:nvSpPr>
        <p:spPr>
          <a:xfrm>
            <a:off x="7086600" y="1134093"/>
            <a:ext cx="4495800" cy="2996313"/>
          </a:xfrm>
          <a:prstGeom prst="rect">
            <a:avLst/>
          </a:prstGeom>
          <a:solidFill>
            <a:schemeClr val="lt1">
              <a:alpha val="65000"/>
            </a:schemeClr>
          </a:solidFill>
          <a:ln w="9525">
            <a:solidFill>
              <a:schemeClr val="dk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>
            <a:lvl1pPr marL="228600" indent="-228600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20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71500" indent="-214313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Font typeface="Arial" pitchFamily="34" charset="0"/>
              <a:buChar char="•"/>
              <a:defRPr sz="18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60425" indent="-171450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Arial" panose="020B0604020202020204" pitchFamily="34" charset="0"/>
              <a:buChar char="►"/>
              <a:defRPr sz="16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143000" indent="-171450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Font typeface="Arial" pitchFamily="34" charset="0"/>
              <a:buChar char="–"/>
              <a:defRPr sz="16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371600" indent="-171450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Font typeface="Arial" pitchFamily="34" charset="0"/>
              <a:buChar char="»"/>
              <a:defRPr sz="16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/>
              <a:t>01QT355.INP</a:t>
            </a:r>
          </a:p>
          <a:p>
            <a:r>
              <a:rPr lang="en-US" sz="1200" dirty="0"/>
              <a:t>Mean daily flows, Sand Creek discharge near river mile 35.5, 10/01/00-9/30/01</a:t>
            </a:r>
          </a:p>
          <a:p>
            <a:r>
              <a:rPr lang="en-US" sz="1200" dirty="0"/>
              <a:t>Source: MCES</a:t>
            </a:r>
          </a:p>
          <a:p>
            <a:r>
              <a:rPr lang="en-US" sz="1200" dirty="0"/>
              <a:t>    JDAY     QIN Comment (e = estimated)</a:t>
            </a:r>
          </a:p>
          <a:p>
            <a:r>
              <a:rPr lang="en-US" sz="1200" dirty="0"/>
              <a:t>   275.0   .4475</a:t>
            </a:r>
          </a:p>
          <a:p>
            <a:r>
              <a:rPr lang="en-US" sz="1200" dirty="0"/>
              <a:t>   276.0   .4390</a:t>
            </a:r>
          </a:p>
          <a:p>
            <a:r>
              <a:rPr lang="en-US" sz="1200" dirty="0"/>
              <a:t>   277.0   .4786</a:t>
            </a:r>
          </a:p>
          <a:p>
            <a:r>
              <a:rPr lang="en-US" sz="1200" dirty="0"/>
              <a:t>   278.0   .2436</a:t>
            </a:r>
          </a:p>
          <a:p>
            <a:r>
              <a:rPr lang="en-US" sz="1200" dirty="0"/>
              <a:t>   279.0   .0283</a:t>
            </a:r>
          </a:p>
          <a:p>
            <a:r>
              <a:rPr lang="en-US" sz="1200" dirty="0"/>
              <a:t>   280.0   .0283</a:t>
            </a:r>
          </a:p>
          <a:p>
            <a:r>
              <a:rPr lang="en-US" sz="1200" dirty="0"/>
              <a:t>   281.0   .0283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B796B3-5E8D-4641-0977-5021B6F932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395" y="4267194"/>
            <a:ext cx="11121005" cy="1910308"/>
          </a:xfrm>
          <a:prstGeom prst="rect">
            <a:avLst/>
          </a:prstGeom>
          <a:ln w="9525">
            <a:solidFill>
              <a:schemeClr val="dk1"/>
            </a:solidFill>
          </a:ln>
        </p:spPr>
      </p:pic>
    </p:spTree>
    <p:extLst>
      <p:ext uri="{BB962C8B-B14F-4D97-AF65-F5344CB8AC3E}">
        <p14:creationId xmlns:p14="http://schemas.microsoft.com/office/powerpoint/2010/main" val="34358362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714F9-EB42-4477-BCF2-E3D3001F1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Temperature Boundary Condition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3DAC3-A601-43D6-B5C1-09861858A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81093"/>
            <a:ext cx="5651500" cy="499697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2000" b="0" dirty="0">
                <a:solidFill>
                  <a:schemeClr val="tx1"/>
                </a:solidFill>
                <a:latin typeface="+mn-lt"/>
              </a:rPr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15C5D8-AAEA-42C1-B958-F2183301777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03988"/>
            <a:ext cx="421481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Model Setup 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483B520-88E1-50C5-CBFF-A6862EE83AF0}"/>
              </a:ext>
            </a:extLst>
          </p:cNvPr>
          <p:cNvSpPr txBox="1">
            <a:spLocks/>
          </p:cNvSpPr>
          <p:nvPr/>
        </p:nvSpPr>
        <p:spPr bwMode="auto">
          <a:xfrm>
            <a:off x="406399" y="1081094"/>
            <a:ext cx="11175999" cy="4695814"/>
          </a:xfrm>
          <a:prstGeom prst="rect">
            <a:avLst/>
          </a:prstGeom>
          <a:solidFill>
            <a:schemeClr val="bg1">
              <a:alpha val="65000"/>
            </a:schemeClr>
          </a:solidFill>
          <a:ln w="9525">
            <a:solidFill>
              <a:schemeClr val="dk1"/>
            </a:solidFill>
            <a:miter lim="800000"/>
            <a:headEnd/>
            <a:tailEnd/>
          </a:ln>
        </p:spPr>
        <p:txBody>
          <a:bodyPr vert="horz" wrap="square" lIns="91440" tIns="45720" rIns="91440" bIns="45720" numCol="2" spcCol="457200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ＭＳ Ｐゴシック" charset="0"/>
                <a:cs typeface="Arial" pitchFamily="34" charset="0"/>
              </a:defRPr>
            </a:lvl1pPr>
            <a:lvl2pPr marL="571500" indent="-214313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Font typeface="Arial" pitchFamily="34" charset="0"/>
              <a:buChar char="•"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Arial" charset="0"/>
                <a:cs typeface="Arial" pitchFamily="34" charset="0"/>
              </a:defRPr>
            </a:lvl2pPr>
            <a:lvl3pPr marL="860425" indent="-171450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Arial" panose="020B0604020202020204" pitchFamily="34" charset="0"/>
              <a:buChar char="►"/>
              <a:defRPr sz="15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Arial" charset="0"/>
                <a:cs typeface="Arial" pitchFamily="34" charset="0"/>
              </a:defRPr>
            </a:lvl3pPr>
            <a:lvl4pPr marL="1143000" indent="-171450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Font typeface="Arial" pitchFamily="34" charset="0"/>
              <a:buChar char="–"/>
              <a:defRPr sz="15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Arial" charset="0"/>
                <a:cs typeface="Arial" pitchFamily="34" charset="0"/>
              </a:defRPr>
            </a:lvl4pPr>
            <a:lvl5pPr marL="1371600" indent="-171450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Font typeface="Arial" pitchFamily="34" charset="0"/>
              <a:buChar char="»"/>
              <a:defRPr sz="15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Arial" charset="0"/>
                <a:cs typeface="Arial" pitchFamily="34" charset="0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00"/>
              </a:spcBef>
            </a:pPr>
            <a:r>
              <a:rPr lang="it-IT" sz="1600" dirty="0" err="1"/>
              <a:t>Mean</a:t>
            </a:r>
            <a:r>
              <a:rPr lang="it-IT" sz="1600" dirty="0"/>
              <a:t> </a:t>
            </a:r>
            <a:r>
              <a:rPr lang="it-IT" sz="1600" dirty="0" err="1"/>
              <a:t>hourly</a:t>
            </a:r>
            <a:r>
              <a:rPr lang="it-IT" sz="1600" dirty="0"/>
              <a:t> temperature, Sand Creek to MN </a:t>
            </a:r>
            <a:r>
              <a:rPr lang="it-IT" sz="1600" dirty="0" err="1"/>
              <a:t>river</a:t>
            </a:r>
            <a:r>
              <a:rPr lang="it-IT" sz="1600" dirty="0"/>
              <a:t> </a:t>
            </a:r>
            <a:r>
              <a:rPr lang="it-IT" sz="1600" dirty="0" err="1"/>
              <a:t>mile</a:t>
            </a:r>
            <a:r>
              <a:rPr lang="it-IT" sz="1600" dirty="0"/>
              <a:t> 35.5, 10/1/00-9/30/01</a:t>
            </a:r>
          </a:p>
          <a:p>
            <a:pPr>
              <a:spcBef>
                <a:spcPts val="100"/>
              </a:spcBef>
            </a:pPr>
            <a:r>
              <a:rPr lang="it-IT" sz="1600" dirty="0"/>
              <a:t>Source: No </a:t>
            </a:r>
            <a:r>
              <a:rPr lang="it-IT" sz="1600" dirty="0" err="1"/>
              <a:t>measurements</a:t>
            </a:r>
            <a:r>
              <a:rPr lang="it-IT" sz="1600" dirty="0"/>
              <a:t> so </a:t>
            </a:r>
            <a:r>
              <a:rPr lang="it-IT" sz="1600" dirty="0" err="1"/>
              <a:t>estimated</a:t>
            </a:r>
            <a:r>
              <a:rPr lang="it-IT" sz="1600" dirty="0"/>
              <a:t> via </a:t>
            </a:r>
            <a:r>
              <a:rPr lang="it-IT" sz="1600" dirty="0" err="1"/>
              <a:t>regression</a:t>
            </a:r>
            <a:r>
              <a:rPr lang="it-IT" sz="1600" dirty="0"/>
              <a:t> to Nine </a:t>
            </a:r>
            <a:r>
              <a:rPr lang="it-IT" sz="1600" dirty="0" err="1"/>
              <a:t>Mile</a:t>
            </a:r>
            <a:r>
              <a:rPr lang="it-IT" sz="1600" dirty="0"/>
              <a:t> Creek</a:t>
            </a:r>
          </a:p>
          <a:p>
            <a:pPr>
              <a:spcBef>
                <a:spcPts val="100"/>
              </a:spcBef>
            </a:pPr>
            <a:r>
              <a:rPr lang="it-IT" sz="1600" dirty="0"/>
              <a:t>    JDAY     TIN </a:t>
            </a:r>
            <a:r>
              <a:rPr lang="it-IT" sz="1600" dirty="0" err="1"/>
              <a:t>Comment</a:t>
            </a:r>
            <a:r>
              <a:rPr lang="it-IT" sz="1600" dirty="0"/>
              <a:t> (e=</a:t>
            </a:r>
            <a:r>
              <a:rPr lang="it-IT" sz="1600" dirty="0" err="1"/>
              <a:t>estimated</a:t>
            </a:r>
            <a:r>
              <a:rPr lang="it-IT" sz="1600" dirty="0"/>
              <a:t> via </a:t>
            </a:r>
            <a:r>
              <a:rPr lang="it-IT" sz="1600" dirty="0" err="1"/>
              <a:t>regression</a:t>
            </a:r>
            <a:r>
              <a:rPr lang="it-IT" sz="1600" dirty="0"/>
              <a:t>)</a:t>
            </a:r>
          </a:p>
          <a:p>
            <a:pPr>
              <a:spcBef>
                <a:spcPts val="100"/>
              </a:spcBef>
            </a:pPr>
            <a:r>
              <a:rPr lang="it-IT" sz="1600" dirty="0"/>
              <a:t>275.0000   15.50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275.0417   15.30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275.0833   15.10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275.1250   14.90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275.1667   14.60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275.2083   14.40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275.2500   14.10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275.2917   14.00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275.3333   13.90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275.3750   14.00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275.4167   14.60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275.4583   15.20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275.5000   15.60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275.5417   16.40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275.5833   16.80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275.6250   16.80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275.6667   16.90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275.7083   16.80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275.7500   16.60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275.7917   16.40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275.8333   16.10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275.8750   15.70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275.9167   15.40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275.9583   15.20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276.0000   15.00 e </a:t>
            </a:r>
            <a:r>
              <a:rPr lang="it-IT" sz="1600" dirty="0" err="1"/>
              <a:t>regression</a:t>
            </a:r>
            <a:endParaRPr lang="it-IT" sz="1600" dirty="0"/>
          </a:p>
          <a:p>
            <a:pPr>
              <a:spcBef>
                <a:spcPts val="100"/>
              </a:spcBef>
            </a:pPr>
            <a:r>
              <a:rPr lang="it-IT" sz="1600" dirty="0"/>
              <a:t>276.0417   14.60 e </a:t>
            </a:r>
            <a:r>
              <a:rPr lang="it-IT" sz="1600" dirty="0" err="1"/>
              <a:t>regression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457064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714F9-EB42-4477-BCF2-E3D3001F1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Quality Boundary Condition File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3DAC3-A601-43D6-B5C1-09861858A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81093"/>
            <a:ext cx="5651500" cy="499697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2000" b="0" dirty="0">
                <a:solidFill>
                  <a:schemeClr val="tx1"/>
                </a:solidFill>
                <a:latin typeface="+mn-lt"/>
              </a:rPr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15C5D8-AAEA-42C1-B958-F2183301777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03988"/>
            <a:ext cx="421481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Model Setup 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54300CE-772E-1932-AF85-01980AB0181B}"/>
              </a:ext>
            </a:extLst>
          </p:cNvPr>
          <p:cNvSpPr txBox="1">
            <a:spLocks/>
          </p:cNvSpPr>
          <p:nvPr/>
        </p:nvSpPr>
        <p:spPr bwMode="auto">
          <a:xfrm>
            <a:off x="406401" y="1081094"/>
            <a:ext cx="10282620" cy="3690604"/>
          </a:xfrm>
          <a:prstGeom prst="rect">
            <a:avLst/>
          </a:prstGeom>
          <a:solidFill>
            <a:schemeClr val="bg1">
              <a:alpha val="65000"/>
            </a:schemeClr>
          </a:solidFill>
          <a:ln w="9525">
            <a:solidFill>
              <a:schemeClr val="dk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ＭＳ Ｐゴシック" charset="0"/>
                <a:cs typeface="Arial" pitchFamily="34" charset="0"/>
              </a:defRPr>
            </a:lvl1pPr>
            <a:lvl2pPr marL="571500" indent="-214313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Font typeface="Arial" pitchFamily="34" charset="0"/>
              <a:buChar char="•"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Arial" charset="0"/>
                <a:cs typeface="Arial" pitchFamily="34" charset="0"/>
              </a:defRPr>
            </a:lvl2pPr>
            <a:lvl3pPr marL="860425" indent="-171450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Arial" panose="020B0604020202020204" pitchFamily="34" charset="0"/>
              <a:buChar char="►"/>
              <a:defRPr sz="15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Arial" charset="0"/>
                <a:cs typeface="Arial" pitchFamily="34" charset="0"/>
              </a:defRPr>
            </a:lvl3pPr>
            <a:lvl4pPr marL="1143000" indent="-171450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Font typeface="Arial" pitchFamily="34" charset="0"/>
              <a:buChar char="–"/>
              <a:defRPr sz="15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Arial" charset="0"/>
                <a:cs typeface="Arial" pitchFamily="34" charset="0"/>
              </a:defRPr>
            </a:lvl4pPr>
            <a:lvl5pPr marL="1371600" indent="-171450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Font typeface="Arial" pitchFamily="34" charset="0"/>
              <a:buChar char="»"/>
              <a:defRPr sz="15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Arial" charset="0"/>
                <a:cs typeface="Arial" pitchFamily="34" charset="0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/>
              <a:t>01CTR_355.NPT -- Sand Creek -- RM 35.5 -- WY01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</a:t>
            </a:r>
          </a:p>
          <a:p>
            <a:r>
              <a:rPr lang="en-US" sz="800" dirty="0"/>
              <a:t>Obtained from WY01_03 WQ Tributaries_TLT_RUN06.xls;  updated LTI algal splits based on latest report </a:t>
            </a:r>
          </a:p>
          <a:p>
            <a:r>
              <a:rPr lang="en-US" sz="800" dirty="0"/>
              <a:t>                                                                                                                                    BODU                                                                                                                                                                   </a:t>
            </a:r>
          </a:p>
          <a:p>
            <a:r>
              <a:rPr lang="en-US" sz="800" dirty="0"/>
              <a:t>    JDAY      TDS    ISS1     PO4     NH4     NO3      DSI  LDOM RDOM LPOM RPOM       1C      2C      3C      4C      5C      6C   ALG1  ALG2   ALG3       DO   LDOP  RDOP  LPOP  RPOP LDON  RDON LPON   RPON                                                                        </a:t>
            </a:r>
          </a:p>
          <a:p>
            <a:r>
              <a:rPr lang="en-US" sz="800" dirty="0"/>
              <a:t> 275.000  506.21   27.00   0.180   0.020   1.600  20.500   0.134   0.759   0.134   0.759    0.00    0.00    0.00     0.0    0.00    0.00   1.240   0.383   0.133  10.970   0.001   0.004   0.001   0.004   0.007   0.038   0.007   0.038</a:t>
            </a:r>
          </a:p>
          <a:p>
            <a:r>
              <a:rPr lang="en-US" sz="800" dirty="0"/>
              <a:t> 306.000  517.32   26.00   0.220   0.020   1.900  20.500   0.134   0.759   0.134   0.759    0.00    0.00    0.00     0.0    0.00    0.00   1.477   0.209   0.069  11.840   0.001   0.004   0.001   0.004   0.007   0.038   0.007   0.038</a:t>
            </a:r>
          </a:p>
          <a:p>
            <a:r>
              <a:rPr lang="en-US" sz="800" dirty="0"/>
              <a:t> 336.000  515.49   28.00   0.210   0.030   2.000  20.500   0.134   0.759   0.134   0.759    0.00    0.00    0.00     0.0    0.00    0.00   1.730   0.008   0.008  14.600   0.001   0.004   0.001   0.004   0.007   0.038   0.007   0.038</a:t>
            </a:r>
          </a:p>
          <a:p>
            <a:r>
              <a:rPr lang="en-US" sz="800" dirty="0"/>
              <a:t> 367.000  527.66   27.00   0.240   0.420   2.300  20.500   0.129   0.729   0.129   0.729    0.00    0.00    0.00     0.0    0.00    0.00   1.636   0.010   0.102  14.830   0.001   0.004   0.001   0.004   0.006   0.036   0.006   0.036</a:t>
            </a:r>
          </a:p>
          <a:p>
            <a:r>
              <a:rPr lang="en-US" sz="800" dirty="0"/>
              <a:t> 398.000  515.49   28.00   0.210   0.020   2.000  20.500   0.134   0.759   0.134   0.759    0.00    0.00    0.00     0.0    0.00    0.00   1.297   0.069   0.389  14.830   0.001   0.004   0.001   0.004   0.007   0.038   0.007   0.038</a:t>
            </a:r>
          </a:p>
          <a:p>
            <a:r>
              <a:rPr lang="en-US" sz="800" dirty="0"/>
              <a:t> 426.000  517.00   27.00   0.210   0.940   2.100  20.500   0.134   0.759   0.134   0.759    0.00    0.00    0.00     0.0    0.00    0.00   1.087   0.078   0.589  14.830   0.001   0.004   0.001   0.004   0.007   0.038   0.007   0.038</a:t>
            </a:r>
          </a:p>
          <a:p>
            <a:r>
              <a:rPr lang="en-US" sz="800" dirty="0"/>
              <a:t> 457.000  328.06  205.00   0.170   0.180   6.100  19.100   0.193   1.093   0.193   1.093    0.00    0.00    0.00     0.0    0.00    0.00   2.853   0.048   0.609  14.830   0.001   0.005   0.001   0.005   0.010   0.055   0.010   0.055</a:t>
            </a:r>
          </a:p>
          <a:p>
            <a:r>
              <a:rPr lang="en-US" sz="800" dirty="0"/>
              <a:t> 487.000  347.37  146.00   0.170   0.040   5.400  19.100   0.171   0.971   0.171   0.971    0.00    0.00    0.00     0.0    0.00    0.00   3.309   0.075   0.126  10.970   0.001   0.005   0.001   0.005   0.009   0.049   0.009   0.049</a:t>
            </a:r>
          </a:p>
          <a:p>
            <a:r>
              <a:rPr lang="en-US" sz="800" dirty="0"/>
              <a:t> 518.000  372.39  206.00   0.200   0.030   6.200  19.000   0.188   1.063   0.188   1.063    0.00    0.00    0.00     0.0    0.00    0.00   3.019   0.175   0.248  10.470   0.001   0.005   0.001   0.005   0.009   0.053   0.009   0.053</a:t>
            </a:r>
          </a:p>
          <a:p>
            <a:r>
              <a:rPr lang="en-US" sz="800" dirty="0"/>
              <a:t> 548.000  447.64   70.00   0.190   0.030   2.600  19.700   0.150   0.850   0.150   0.850    0.00    0.00    0.00     0.0    0.00    0.00   1.936   0.301   0.193   8.600   0.001   0.004   0.001   0.004   0.008   0.043   0.008   0.043</a:t>
            </a:r>
          </a:p>
          <a:p>
            <a:r>
              <a:rPr lang="en-US" sz="800" dirty="0"/>
              <a:t> 579.000  507.94   27.00   0.200   0.020   1.900  20.500   0.134   0.759   0.134   0.759    0.00    0.00    0.00     0.0    0.00    0.00   1.432   0.200   0.123   8.550   0.001   0.004   0.001   0.004   0.007   0.038   0.007   0.038</a:t>
            </a:r>
          </a:p>
          <a:p>
            <a:r>
              <a:rPr lang="en-US" sz="800" dirty="0"/>
              <a:t> 610.000  499.23   25.00   0.200   0.020   1.800  20.500   0.134   0.759   0.134   0.759    0.00    0.00    0.00     0.0    0.00    0.00   1.440   0.192   0.123   9.700   0.001   0.004   0.001   0.004   0.007   0.038   0.007   0.038</a:t>
            </a:r>
          </a:p>
          <a:p>
            <a:r>
              <a:rPr lang="en-US" sz="800" dirty="0"/>
              <a:t> 641.000  513.58   25.00   0.200   0.020   1.900  20.500   0.112   0.633   0.514   2.913    0.00    0.00    0.00     0.0    0.00    0.00   1.247   0.376   0.132  11.360   0.001   0.003   0.003   0.015   0.006   0.032   0.026   0.146</a:t>
            </a:r>
          </a:p>
        </p:txBody>
      </p:sp>
    </p:spTree>
    <p:extLst>
      <p:ext uri="{BB962C8B-B14F-4D97-AF65-F5344CB8AC3E}">
        <p14:creationId xmlns:p14="http://schemas.microsoft.com/office/powerpoint/2010/main" val="22254750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714F9-EB42-4477-BCF2-E3D3001F1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Meteorological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3DAC3-A601-43D6-B5C1-09861858A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81093"/>
            <a:ext cx="4754179" cy="499697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One file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Daily or more frequent, depending upon issues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Important to capturing what is happening “in” the model at a given time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15C5D8-AAEA-42C1-B958-F2183301777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03988"/>
            <a:ext cx="421481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Model Setup 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D7A74066-2AFA-8790-BF21-B5D7C9E7D4E2}"/>
              </a:ext>
            </a:extLst>
          </p:cNvPr>
          <p:cNvSpPr txBox="1">
            <a:spLocks/>
          </p:cNvSpPr>
          <p:nvPr/>
        </p:nvSpPr>
        <p:spPr>
          <a:xfrm>
            <a:off x="5280152" y="495300"/>
            <a:ext cx="6302248" cy="5758355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solidFill>
              <a:schemeClr val="dk1"/>
            </a:solidFill>
          </a:ln>
        </p:spPr>
        <p:txBody>
          <a:bodyPr>
            <a:noAutofit/>
          </a:bodyPr>
          <a:lstStyle>
            <a:lvl1pPr marL="228600" indent="-228600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ＭＳ Ｐゴシック" charset="0"/>
                <a:cs typeface="Arial" pitchFamily="34" charset="0"/>
              </a:defRPr>
            </a:lvl1pPr>
            <a:lvl2pPr marL="571500" indent="-214313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Font typeface="Arial" pitchFamily="34" charset="0"/>
              <a:buChar char="•"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Arial" charset="0"/>
                <a:cs typeface="Arial" pitchFamily="34" charset="0"/>
              </a:defRPr>
            </a:lvl2pPr>
            <a:lvl3pPr marL="860425" indent="-171450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Arial" panose="020B0604020202020204" pitchFamily="34" charset="0"/>
              <a:buChar char="►"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Arial" charset="0"/>
                <a:cs typeface="Arial" pitchFamily="34" charset="0"/>
              </a:defRPr>
            </a:lvl3pPr>
            <a:lvl4pPr marL="1143000" indent="-171450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Font typeface="Arial" pitchFamily="34" charset="0"/>
              <a:buChar char="–"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Arial" charset="0"/>
                <a:cs typeface="Arial" pitchFamily="34" charset="0"/>
              </a:defRPr>
            </a:lvl4pPr>
            <a:lvl5pPr marL="1371600" indent="-171450" algn="l" rtl="0" eaLnBrk="1" fontAlgn="base" hangingPunct="1">
              <a:spcBef>
                <a:spcPts val="225"/>
              </a:spcBef>
              <a:spcAft>
                <a:spcPct val="0"/>
              </a:spcAft>
              <a:buClr>
                <a:schemeClr val="tx1"/>
              </a:buClr>
              <a:buFont typeface="Arial" pitchFamily="34" charset="0"/>
              <a:buChar char="»"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Arial" charset="0"/>
                <a:cs typeface="Arial" pitchFamily="34" charset="0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Hourly (plus) meteorological data, MSP Intl Airport near river mi 3; updated 06/01/2009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Source: MDNR except solar from UM, St. Paul Campus; TLT added cloud cover from 14WS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  JDAY    TAIR    TDEW    WIND     PHI   CLOUD     SRO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275.000  23.900  10.000   3.600   2.600     8.0   0.000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275.037  22.800   8.900   5.100   2.600     8.3   0.000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275.079  22.800   8.900   6.200   3.000     8.6   0.000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275.120  22.200   8.900   6.700   3.100     8.9   0.000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275.162  21.100   9.400   6.700   3.500     9.1   0.000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275.204  21.700   9.400   7.700   3.700     9.4   0.000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275.245  21.100   8.900   5.700   3.700     9.7   0.000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275.250  21.100   9.400   6.200   3.700    10.0  23.012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275.287  20.000  10.000   6.200   3.700     9.9  23.012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275.329  18.900  10.000   5.100   3.700     9.7  88.560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275.370  17.200  10.000   3.600   3.700     9.6 128.307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275.412  16.100  10.000   1.500   3.050     9.4 355.633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275.454  14.400  10.000   3.600   2.400     9.3 433.733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275.495  13.900  10.000   3.100   2.300     9.1 278.231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275.500  14.400  10.000   3.100   2.300     9.0 370.974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275.537  13.900  10.600   3.100   2.400     9.0 370.974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275.579  15.000  10.600   3.100   2.600     9.0 175.725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275.620  16.100  10.600   4.100   3.100     9.0 149.924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275.662  18.300  11.100   4.100   2.600     9.0  56.483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275.704  20.000  11.100   4.600   3.000     9.0  28.590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275.745  21.100  11.100   3.050   2.720     9.0   9.763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275.750  20.600  11.100   1.500   2.440     9.0   0.000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275.787  22.200  11.700   3.100   2.160     9.0   0.000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275.829  22.200  11.700   0.000   1.880     9.0   0.000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275.870  23.300  11.700   5.100   1.600     9.0   0.000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275.912  22.200  11.700   2.600   3.000     9.0   0.000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275.954  22.800  11.700   2.600   1.950     9.0   0.000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275.995  22.200  12.200   3.600   0.900     9.0   0.000</a:t>
            </a:r>
          </a:p>
          <a:p>
            <a:pPr marL="0" indent="0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sz="1000" dirty="0"/>
              <a:t> 276.000  21.700  12.200   3.600   0.900     9.0   0.000</a:t>
            </a:r>
          </a:p>
        </p:txBody>
      </p:sp>
    </p:spTree>
    <p:extLst>
      <p:ext uri="{BB962C8B-B14F-4D97-AF65-F5344CB8AC3E}">
        <p14:creationId xmlns:p14="http://schemas.microsoft.com/office/powerpoint/2010/main" val="4014385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AB3A-E6F3-4DD1-A776-9FC77DC91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66F9E-AAAD-4A2B-8ECA-F8C1E220F051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Background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Definition of problem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Required Information</a:t>
            </a:r>
          </a:p>
          <a:p>
            <a:pPr lvl="1"/>
            <a:r>
              <a:rPr lang="en-US" sz="2000" b="0" dirty="0"/>
              <a:t>Bathymetry</a:t>
            </a:r>
          </a:p>
          <a:p>
            <a:pPr lvl="1"/>
            <a:r>
              <a:rPr lang="en-US" sz="2000" b="0" dirty="0"/>
              <a:t>Flow</a:t>
            </a:r>
          </a:p>
          <a:p>
            <a:pPr lvl="1"/>
            <a:r>
              <a:rPr lang="en-US" sz="2000" b="0" dirty="0"/>
              <a:t>Meteorology</a:t>
            </a:r>
          </a:p>
          <a:p>
            <a:pPr lvl="1"/>
            <a:r>
              <a:rPr lang="en-US" sz="2000" b="0" dirty="0"/>
              <a:t>Observations</a:t>
            </a:r>
          </a:p>
          <a:p>
            <a:pPr lvl="1"/>
            <a:r>
              <a:rPr lang="en-US" sz="2000" b="0" dirty="0"/>
              <a:t>Other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Output</a:t>
            </a:r>
          </a:p>
          <a:p>
            <a:pPr lvl="1">
              <a:buClr>
                <a:srgbClr val="FF0000"/>
              </a:buClr>
            </a:pPr>
            <a:endParaRPr lang="en-US" b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38A37D-C666-4045-81D5-2AB8906CC0ED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03988"/>
            <a:ext cx="4214813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rPr>
              <a:t>Model Setup 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pic>
        <p:nvPicPr>
          <p:cNvPr id="6" name="Picture 5" descr="A picture containing mountain, nature, outdoor, track&#10;&#10;Description automatically generated">
            <a:extLst>
              <a:ext uri="{FF2B5EF4-FFF2-40B4-BE49-F238E27FC236}">
                <a16:creationId xmlns:a16="http://schemas.microsoft.com/office/drawing/2014/main" id="{BA314EB8-E2A9-6602-5494-78DF002953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8071" y="675605"/>
            <a:ext cx="8134329" cy="52873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F83032F-2B7B-ABDB-9F6D-C01D0877F5BF}"/>
              </a:ext>
            </a:extLst>
          </p:cNvPr>
          <p:cNvSpPr txBox="1"/>
          <p:nvPr/>
        </p:nvSpPr>
        <p:spPr>
          <a:xfrm>
            <a:off x="3448071" y="5962919"/>
            <a:ext cx="81343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Detroit Dam, Oregon</a:t>
            </a:r>
          </a:p>
        </p:txBody>
      </p:sp>
    </p:spTree>
    <p:extLst>
      <p:ext uri="{BB962C8B-B14F-4D97-AF65-F5344CB8AC3E}">
        <p14:creationId xmlns:p14="http://schemas.microsoft.com/office/powerpoint/2010/main" val="27552907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714F9-EB42-4477-BCF2-E3D3001F1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Control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3DAC3-A601-43D6-B5C1-09861858A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81093"/>
            <a:ext cx="11176000" cy="499697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2000" b="0" dirty="0">
                <a:solidFill>
                  <a:schemeClr val="tx1"/>
                </a:solidFill>
                <a:latin typeface="+mn-lt"/>
              </a:rPr>
              <a:t>This file contains specifications of much of the information that controls model operation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15C5D8-AAEA-42C1-B958-F2183301777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03988"/>
            <a:ext cx="421481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Model Setup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99DCC1-BEAD-CEE0-5273-C6CCF94505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275" y="1786764"/>
            <a:ext cx="11068461" cy="3195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4255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714F9-EB42-4477-BCF2-E3D3001F1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After Model is Initially Set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3DAC3-A601-43D6-B5C1-09861858A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81093"/>
            <a:ext cx="11176000" cy="499697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Run the W2 preprocessor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Address what Errors the pre-processor identifies.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Once addressed, re-run W2 pre-processor, and continue until there are no Errors.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Evaluate Warnings to see if they warrant changes or modifications.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Compare computed Volume Elevation curve to official curve if available.</a:t>
            </a:r>
          </a:p>
          <a:p>
            <a:pPr marL="914400" lvl="1" indent="-342900"/>
            <a:r>
              <a:rPr lang="en-US" sz="2000" b="0" dirty="0">
                <a:solidFill>
                  <a:schemeClr val="tx1"/>
                </a:solidFill>
                <a:latin typeface="+mn-lt"/>
              </a:rPr>
              <a:t>If results are not satisfactory, adjust the bathymetry, and start the process again.</a:t>
            </a:r>
          </a:p>
          <a:p>
            <a:endParaRPr lang="en-US" sz="2000" b="0" dirty="0">
              <a:solidFill>
                <a:schemeClr val="tx1"/>
              </a:solidFill>
              <a:latin typeface="+mn-lt"/>
            </a:endParaRPr>
          </a:p>
          <a:p>
            <a:endParaRPr lang="en-US" sz="20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15C5D8-AAEA-42C1-B958-F2183301777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03988"/>
            <a:ext cx="421481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Model Setup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8247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714F9-EB42-4477-BCF2-E3D3001F1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W2 Preprocessor is Finished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3DAC3-A601-43D6-B5C1-09861858A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81093"/>
            <a:ext cx="11176000" cy="499697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Run CE-QUAL-W2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Review model output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“w2.wrn” file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Time Series files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Evaluate model performance.</a:t>
            </a:r>
          </a:p>
          <a:p>
            <a:pPr marL="914400" lvl="1" indent="-342900"/>
            <a:r>
              <a:rPr lang="en-US" sz="2000" b="0" dirty="0">
                <a:solidFill>
                  <a:schemeClr val="tx1"/>
                </a:solidFill>
                <a:latin typeface="+mn-lt"/>
              </a:rPr>
              <a:t>Did it appear to operate as you desired?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Address issues that develop……..</a:t>
            </a:r>
          </a:p>
          <a:p>
            <a:endParaRPr lang="en-US" sz="2000" b="0" dirty="0">
              <a:solidFill>
                <a:schemeClr val="tx1"/>
              </a:solidFill>
              <a:latin typeface="+mn-lt"/>
            </a:endParaRPr>
          </a:p>
          <a:p>
            <a:endParaRPr lang="en-US" sz="20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15C5D8-AAEA-42C1-B958-F2183301777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03988"/>
            <a:ext cx="421481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Model Setup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8915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714F9-EB42-4477-BCF2-E3D3001F1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Exercises: Model Simulation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3DAC3-A601-43D6-B5C1-09861858A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81093"/>
            <a:ext cx="5651500" cy="499697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2000" dirty="0">
                <a:solidFill>
                  <a:schemeClr val="tx1"/>
                </a:solidFill>
                <a:latin typeface="+mn-lt"/>
              </a:rPr>
              <a:t>Short Duration Simulation:</a:t>
            </a:r>
          </a:p>
          <a:p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marL="457200" indent="-457200">
              <a:buAutoNum type="arabicPeriod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Modify W2 Control file to adjust model simulation duration to 3 months (90 days).</a:t>
            </a:r>
          </a:p>
          <a:p>
            <a:pPr marL="457200" indent="-457200">
              <a:buAutoNum type="arabicPeriod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Adjust model time step in W2 Control file by changing DLTMIN from 0.1 to 1.</a:t>
            </a:r>
          </a:p>
          <a:p>
            <a:pPr marL="457200" indent="-457200">
              <a:buAutoNum type="arabicPeriod"/>
            </a:pPr>
            <a:endParaRPr lang="en-US" sz="2000" b="0" dirty="0">
              <a:solidFill>
                <a:schemeClr val="tx1"/>
              </a:solidFill>
              <a:latin typeface="+mn-lt"/>
            </a:endParaRPr>
          </a:p>
          <a:p>
            <a:pPr marL="457200" indent="-457200">
              <a:buAutoNum type="arabicPeriod"/>
            </a:pPr>
            <a:endParaRPr lang="en-US" sz="2000" b="0" dirty="0">
              <a:solidFill>
                <a:schemeClr val="tx1"/>
              </a:solidFill>
              <a:latin typeface="+mn-lt"/>
            </a:endParaRPr>
          </a:p>
          <a:p>
            <a:pPr marL="457200" indent="-457200">
              <a:buAutoNum type="arabicPeriod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Change NDLT from 7 to 1.</a:t>
            </a:r>
          </a:p>
          <a:p>
            <a:pPr marL="457200" indent="-457200">
              <a:buAutoNum type="arabicPeriod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Try different schemes.</a:t>
            </a:r>
          </a:p>
          <a:p>
            <a:endParaRPr lang="en-US" sz="2000" b="0" dirty="0">
              <a:solidFill>
                <a:schemeClr val="tx1"/>
              </a:solidFill>
              <a:latin typeface="+mn-lt"/>
            </a:endParaRPr>
          </a:p>
          <a:p>
            <a:endParaRPr lang="en-US" sz="20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15C5D8-AAEA-42C1-B958-F2183301777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03988"/>
            <a:ext cx="421481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Model Setup 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56C1358-BFC6-45FE-F353-8CC3C3D91E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4727220"/>
              </p:ext>
            </p:extLst>
          </p:nvPr>
        </p:nvGraphicFramePr>
        <p:xfrm>
          <a:off x="997147" y="3090042"/>
          <a:ext cx="2008817" cy="546538"/>
        </p:xfrm>
        <a:graphic>
          <a:graphicData uri="http://schemas.openxmlformats.org/drawingml/2006/table">
            <a:tbl>
              <a:tblPr/>
              <a:tblGrid>
                <a:gridCol w="1109347">
                  <a:extLst>
                    <a:ext uri="{9D8B030D-6E8A-4147-A177-3AD203B41FA5}">
                      <a16:colId xmlns:a16="http://schemas.microsoft.com/office/drawing/2014/main" val="933521185"/>
                    </a:ext>
                  </a:extLst>
                </a:gridCol>
                <a:gridCol w="899470">
                  <a:extLst>
                    <a:ext uri="{9D8B030D-6E8A-4147-A177-3AD203B41FA5}">
                      <a16:colId xmlns:a16="http://schemas.microsoft.com/office/drawing/2014/main" val="812194048"/>
                    </a:ext>
                  </a:extLst>
                </a:gridCol>
              </a:tblGrid>
              <a:tr h="27326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NDLT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D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DLTMIN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3386111"/>
                  </a:ext>
                </a:extLst>
              </a:tr>
              <a:tr h="273269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829192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8F5C7B5-A1A6-20A7-0D85-DC562B22A2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2572941"/>
              </p:ext>
            </p:extLst>
          </p:nvPr>
        </p:nvGraphicFramePr>
        <p:xfrm>
          <a:off x="4214813" y="3216167"/>
          <a:ext cx="7367587" cy="2546781"/>
        </p:xfrm>
        <a:graphic>
          <a:graphicData uri="http://schemas.openxmlformats.org/drawingml/2006/table">
            <a:tbl>
              <a:tblPr/>
              <a:tblGrid>
                <a:gridCol w="5669141">
                  <a:extLst>
                    <a:ext uri="{9D8B030D-6E8A-4147-A177-3AD203B41FA5}">
                      <a16:colId xmlns:a16="http://schemas.microsoft.com/office/drawing/2014/main" val="508098827"/>
                    </a:ext>
                  </a:extLst>
                </a:gridCol>
                <a:gridCol w="1698446">
                  <a:extLst>
                    <a:ext uri="{9D8B030D-6E8A-4147-A177-3AD203B41FA5}">
                      <a16:colId xmlns:a16="http://schemas.microsoft.com/office/drawing/2014/main" val="2009805117"/>
                    </a:ext>
                  </a:extLst>
                </a:gridCol>
              </a:tblGrid>
              <a:tr h="26260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871941"/>
                  </a:ext>
                </a:extLst>
              </a:tr>
              <a:tr h="26260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TRANSPORT SCHEME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WB1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140634"/>
                  </a:ext>
                </a:extLst>
              </a:tr>
              <a:tr h="481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SLTRC - UPWIND, QUICKEST, ULTIMATE - use ULTIMATE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ULTIMATE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8670022"/>
                  </a:ext>
                </a:extLst>
              </a:tr>
              <a:tr h="4897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THETA - degree of implicitness - use 0.55 - Time-weighting for vertical advection scheme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422263"/>
                  </a:ext>
                </a:extLst>
              </a:tr>
              <a:tr h="26260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2711333"/>
                  </a:ext>
                </a:extLst>
              </a:tr>
              <a:tr h="26260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HYD COEFFICIENTS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WB1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6571"/>
                  </a:ext>
                </a:extLst>
              </a:tr>
              <a:tr h="26260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AX - Longitudinal eddy viscosity, m2/s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9259226"/>
                  </a:ext>
                </a:extLst>
              </a:tr>
              <a:tr h="26260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DX - Longitudinal eddy diffusivity/conductivity, m2/s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49978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25538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99234"/>
            <a:ext cx="11176000" cy="80645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Questions?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257827-C34C-4251-B995-96C9C233CCC8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6" name="Picture 5" descr="A body of water with a mountain in the background&#10;&#10;Description automatically generated">
            <a:extLst>
              <a:ext uri="{FF2B5EF4-FFF2-40B4-BE49-F238E27FC236}">
                <a16:creationId xmlns:a16="http://schemas.microsoft.com/office/drawing/2014/main" id="{20B3CA09-401D-4E28-9438-D761D1201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756" y="933855"/>
            <a:ext cx="9165614" cy="5155658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16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E0212-A489-48A8-96F1-011186924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4C4A7-3CA5-4A02-9CF7-6A5043C05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225550"/>
            <a:ext cx="5689600" cy="471804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Setting up a computational model is an effort to create a computational approximation of a real system.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A model enables one to investigate past behavior or future conditions with regard to changes in conditions.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Approximations, simplifications, and omissions are necessary but must be balanced with regards to the model’s ability to accurately capture the behavior of the real system.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521691-8E7D-45E4-8F07-6F70DAF3DBF6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10337800" y="4838700"/>
            <a:ext cx="1854200" cy="3748088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FCDD-0861-4216-94CC-C5AE8FBC774B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03988"/>
            <a:ext cx="4214813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rPr>
              <a:t>Model Setup 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pic>
        <p:nvPicPr>
          <p:cNvPr id="6" name="Picture 5" descr="w2_ver3">
            <a:extLst>
              <a:ext uri="{FF2B5EF4-FFF2-40B4-BE49-F238E27FC236}">
                <a16:creationId xmlns:a16="http://schemas.microsoft.com/office/drawing/2014/main" id="{E9037531-C6F4-DFC2-11DF-50424B8CF4B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2" t="10453" r="5445" b="4285"/>
          <a:stretch/>
        </p:blipFill>
        <p:spPr bwMode="auto">
          <a:xfrm>
            <a:off x="8087932" y="482368"/>
            <a:ext cx="3494468" cy="284040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7" name="Picture 6">
            <a:hlinkClick r:id="rId3" action="ppaction://program"/>
            <a:extLst>
              <a:ext uri="{FF2B5EF4-FFF2-40B4-BE49-F238E27FC236}">
                <a16:creationId xmlns:a16="http://schemas.microsoft.com/office/drawing/2014/main" id="{553B4F3F-6D71-6661-02FD-F90CD80D2D48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087932" y="3390659"/>
            <a:ext cx="3494468" cy="284040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10315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E0212-A489-48A8-96F1-011186924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How to Set Up and Run a Model Application</a:t>
            </a:r>
            <a:endParaRPr lang="en-US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521691-8E7D-45E4-8F07-6F70DAF3D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012DF01-58FC-2D53-2865-F7DEFB1BE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0636" y="1059577"/>
            <a:ext cx="3470728" cy="516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297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E0212-A489-48A8-96F1-011186924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Definition of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4C4A7-3CA5-4A02-9CF7-6A5043C05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133476"/>
            <a:ext cx="5187323" cy="50612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What are water quality issues occurring in system that warrant a model?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Are they the result of:</a:t>
            </a:r>
          </a:p>
          <a:p>
            <a:pPr lvl="1"/>
            <a:r>
              <a:rPr lang="en-US" sz="2000" b="0" dirty="0"/>
              <a:t>Flow alterations?</a:t>
            </a:r>
          </a:p>
          <a:p>
            <a:pPr lvl="1"/>
            <a:r>
              <a:rPr lang="en-US" sz="2000" b="0" dirty="0"/>
              <a:t>Operations?</a:t>
            </a:r>
          </a:p>
          <a:p>
            <a:pPr lvl="1"/>
            <a:r>
              <a:rPr lang="en-US" sz="2000" b="0" dirty="0"/>
              <a:t>Boundary Loadings?</a:t>
            </a:r>
          </a:p>
          <a:p>
            <a:pPr lvl="1"/>
            <a:r>
              <a:rPr lang="en-US" sz="2000" b="0" dirty="0"/>
              <a:t>Intermediate loadings?</a:t>
            </a:r>
          </a:p>
          <a:p>
            <a:pPr lvl="1"/>
            <a:r>
              <a:rPr lang="en-US" sz="2000" b="0" dirty="0"/>
              <a:t>Meteorology?</a:t>
            </a:r>
          </a:p>
          <a:p>
            <a:pPr lvl="1"/>
            <a:r>
              <a:rPr lang="en-US" sz="2000" b="0" dirty="0"/>
              <a:t>Altered system conditions?</a:t>
            </a:r>
          </a:p>
          <a:p>
            <a:pPr lvl="1"/>
            <a:r>
              <a:rPr lang="en-US" sz="2000" b="0" dirty="0"/>
              <a:t>Anticipated future changes in any of above?</a:t>
            </a:r>
          </a:p>
          <a:p>
            <a:pPr lvl="1"/>
            <a:r>
              <a:rPr lang="en-US" sz="2000" b="0" dirty="0"/>
              <a:t>Other?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What information is required to set up a model to capture the behavior in question? </a:t>
            </a:r>
          </a:p>
          <a:p>
            <a:pPr lvl="1"/>
            <a:endParaRPr lang="en-US" sz="2000" b="0" dirty="0"/>
          </a:p>
          <a:p>
            <a:pPr lvl="1"/>
            <a:endParaRPr lang="en-US" sz="2000" b="0" dirty="0"/>
          </a:p>
          <a:p>
            <a:pPr lvl="1"/>
            <a:endParaRPr lang="en-US" sz="2000" b="0" dirty="0"/>
          </a:p>
          <a:p>
            <a:pPr lvl="1"/>
            <a:endParaRPr lang="en-US" sz="2000" b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521691-8E7D-45E4-8F07-6F70DAF3DBF6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10336213" y="2103438"/>
            <a:ext cx="1855787" cy="3748087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FCDD-0861-4216-94CC-C5AE8FBC774B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03988"/>
            <a:ext cx="4214813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rPr>
              <a:t>Model Setup 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pic>
        <p:nvPicPr>
          <p:cNvPr id="9" name="Picture 8" descr="A body of water with waves&#10;&#10;Description automatically generated with low confidence">
            <a:extLst>
              <a:ext uri="{FF2B5EF4-FFF2-40B4-BE49-F238E27FC236}">
                <a16:creationId xmlns:a16="http://schemas.microsoft.com/office/drawing/2014/main" id="{62F2F638-EE9C-AECB-6CB3-37570FB7F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3723" y="1184128"/>
            <a:ext cx="5988677" cy="39924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310A4F3-6FBB-5B35-F016-658BCFFD29A0}"/>
              </a:ext>
            </a:extLst>
          </p:cNvPr>
          <p:cNvSpPr txBox="1"/>
          <p:nvPr/>
        </p:nvSpPr>
        <p:spPr>
          <a:xfrm>
            <a:off x="5593723" y="5176579"/>
            <a:ext cx="59886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Source:</a:t>
            </a:r>
          </a:p>
          <a:p>
            <a:r>
              <a:rPr lang="en-US" sz="1600" dirty="0"/>
              <a:t>https://</a:t>
            </a:r>
            <a:r>
              <a:rPr lang="en-US" sz="1600" dirty="0" err="1"/>
              <a:t>www.erdc.usace.army.mil</a:t>
            </a:r>
            <a:r>
              <a:rPr lang="en-US" sz="1600" dirty="0"/>
              <a:t>/Media/Images/</a:t>
            </a:r>
            <a:r>
              <a:rPr lang="en-US" sz="1600" dirty="0" err="1"/>
              <a:t>igphoto</a:t>
            </a:r>
            <a:r>
              <a:rPr lang="en-US" sz="1600" dirty="0"/>
              <a:t>/2002471393/</a:t>
            </a:r>
          </a:p>
        </p:txBody>
      </p:sp>
    </p:spTree>
    <p:extLst>
      <p:ext uri="{BB962C8B-B14F-4D97-AF65-F5344CB8AC3E}">
        <p14:creationId xmlns:p14="http://schemas.microsoft.com/office/powerpoint/2010/main" val="3222686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9C314-8E24-462D-9D43-CB3DC7E3E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Bathymetry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0F733-4AD7-47DA-B675-5BBB595E8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81093"/>
            <a:ext cx="6680200" cy="471804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Defines the physical structure of the natural system for the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Sources</a:t>
            </a:r>
          </a:p>
          <a:p>
            <a:pPr lvl="1"/>
            <a:r>
              <a:rPr lang="en-US" sz="2000" b="0" dirty="0"/>
              <a:t>Sediment range surveys</a:t>
            </a:r>
          </a:p>
          <a:p>
            <a:pPr lvl="1"/>
            <a:r>
              <a:rPr lang="en-US" sz="2000" b="0" dirty="0"/>
              <a:t>Cross Sections</a:t>
            </a:r>
          </a:p>
          <a:p>
            <a:pPr lvl="1"/>
            <a:r>
              <a:rPr lang="en-US" sz="2000" b="0" dirty="0"/>
              <a:t>Pre-impoundment surveys for reservoirs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Extent </a:t>
            </a:r>
          </a:p>
          <a:p>
            <a:pPr lvl="1"/>
            <a:r>
              <a:rPr lang="en-US" sz="2000" b="0" dirty="0"/>
              <a:t>All of area of concern and beyond</a:t>
            </a:r>
          </a:p>
          <a:p>
            <a:pPr lvl="1"/>
            <a:r>
              <a:rPr lang="en-US" sz="2000" b="0" dirty="0"/>
              <a:t>Reaching upstream to control point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Resolution</a:t>
            </a:r>
          </a:p>
          <a:p>
            <a:pPr lvl="1"/>
            <a:r>
              <a:rPr lang="en-US" sz="2000" b="0" dirty="0"/>
              <a:t>Horizontal (across system) – meters</a:t>
            </a:r>
          </a:p>
          <a:p>
            <a:pPr lvl="1"/>
            <a:r>
              <a:rPr lang="en-US" sz="2000" b="0" dirty="0"/>
              <a:t>Longitudinal (along system) – 10s or meters or more</a:t>
            </a:r>
          </a:p>
          <a:p>
            <a:pPr lvl="1"/>
            <a:r>
              <a:rPr lang="en-US" sz="2000" b="0" dirty="0"/>
              <a:t>Vertical (through water column) – meter or less</a:t>
            </a:r>
          </a:p>
          <a:p>
            <a:pPr lvl="1"/>
            <a:endParaRPr lang="en-US" sz="2000" b="0" dirty="0"/>
          </a:p>
          <a:p>
            <a:pPr lvl="1"/>
            <a:endParaRPr lang="en-US" sz="2000" b="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34BAE3-1E55-468F-8C1F-1271AC18F865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03988"/>
            <a:ext cx="421481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Model Setup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98F3B1-9AE3-67EA-B671-D2FA2CCBAA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9175" y="480810"/>
            <a:ext cx="4057650" cy="35331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BF60DBE-5B52-6A59-B12C-0428A78E726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9175" y="3753879"/>
            <a:ext cx="4057650" cy="25268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52408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F5403-9A0C-41C4-B1BC-54ECC4E97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EC9FE-05B0-49EE-A6AC-B4BF85E7D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01131"/>
            <a:ext cx="5689600" cy="227963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Required </a:t>
            </a:r>
          </a:p>
          <a:p>
            <a:pPr lvl="1"/>
            <a:r>
              <a:rPr lang="en-US" sz="2000" b="0" dirty="0"/>
              <a:t>Headwater</a:t>
            </a:r>
          </a:p>
          <a:p>
            <a:pPr lvl="1"/>
            <a:r>
              <a:rPr lang="en-US" sz="2000" b="0" dirty="0"/>
              <a:t>Downstream</a:t>
            </a:r>
          </a:p>
          <a:p>
            <a:pPr lvl="1"/>
            <a:r>
              <a:rPr lang="en-US" sz="2000" b="0" dirty="0"/>
              <a:t>Tributary</a:t>
            </a:r>
          </a:p>
          <a:p>
            <a:pPr lvl="1"/>
            <a:r>
              <a:rPr lang="en-US" sz="2000" b="0" dirty="0"/>
              <a:t>Withdrawals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Water surface elevations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dirty="0">
              <a:solidFill>
                <a:schemeClr val="tx1"/>
              </a:solidFill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886CA3-B95A-48CE-919F-867BEAB1F314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03988"/>
            <a:ext cx="421481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Model Setup 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66BF97-91C0-2FCD-A553-A9BB52411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3577232"/>
            <a:ext cx="5582276" cy="1936983"/>
          </a:xfrm>
          <a:prstGeom prst="rect">
            <a:avLst/>
          </a:prstGeom>
        </p:spPr>
      </p:pic>
      <p:pic>
        <p:nvPicPr>
          <p:cNvPr id="6" name="Picture 5" descr="A picture containing horse, decorated, drawn, painted&#10;&#10;Description automatically generated">
            <a:extLst>
              <a:ext uri="{FF2B5EF4-FFF2-40B4-BE49-F238E27FC236}">
                <a16:creationId xmlns:a16="http://schemas.microsoft.com/office/drawing/2014/main" id="{B8C29002-B1BE-0078-9235-9E7741F60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5857" y="499817"/>
            <a:ext cx="4576543" cy="572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872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7E657-D307-4E54-9337-1847F00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Meteorology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D3D820-C363-49BB-8B83-C78EBE3337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81093"/>
            <a:ext cx="7050468" cy="5046461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Reliable data is essential to model performance, accuracy of model results, and validity of any concepts developed from model.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There is no substitute for good met data.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Typical sources are airports in vicinity of project.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If available multiple airports may be used to evaluate model sensitivity.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Class 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Required information:</a:t>
            </a:r>
          </a:p>
          <a:p>
            <a:pPr lvl="1"/>
            <a:r>
              <a:rPr lang="en-US" sz="2000" b="0" dirty="0"/>
              <a:t>Air Temperature</a:t>
            </a:r>
          </a:p>
          <a:p>
            <a:pPr lvl="1"/>
            <a:r>
              <a:rPr lang="en-US" sz="2000" b="0" dirty="0"/>
              <a:t>Dew Point Temperature</a:t>
            </a:r>
          </a:p>
          <a:p>
            <a:pPr lvl="1"/>
            <a:r>
              <a:rPr lang="en-US" sz="2000" b="0" dirty="0"/>
              <a:t>Wind Speed</a:t>
            </a:r>
          </a:p>
          <a:p>
            <a:pPr lvl="1"/>
            <a:r>
              <a:rPr lang="en-US" sz="2000" b="0" dirty="0"/>
              <a:t>Wind Direction</a:t>
            </a:r>
          </a:p>
          <a:p>
            <a:pPr lvl="1"/>
            <a:r>
              <a:rPr lang="en-US" sz="2000" b="0" dirty="0"/>
              <a:t>Cloud Cover</a:t>
            </a:r>
          </a:p>
          <a:p>
            <a:pPr lvl="1"/>
            <a:r>
              <a:rPr lang="en-US" sz="2000" b="0" dirty="0"/>
              <a:t>Solar Radiation</a:t>
            </a:r>
          </a:p>
          <a:p>
            <a:pPr lvl="1"/>
            <a:endParaRPr lang="en-US" sz="2000" b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28558C-5E2A-4F23-A06B-DCA99ACFDC3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03988"/>
            <a:ext cx="421481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Model Setup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39DE16-9251-B077-4F45-CD7CAE4BF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0509" y="525911"/>
            <a:ext cx="3634680" cy="2726012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6" name="Picture 5" descr="A boat in the water&#10;&#10;Description automatically generated with medium confidence">
            <a:extLst>
              <a:ext uri="{FF2B5EF4-FFF2-40B4-BE49-F238E27FC236}">
                <a16:creationId xmlns:a16="http://schemas.microsoft.com/office/drawing/2014/main" id="{02E1DB5C-D79A-C556-EB42-DB73255CA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0510" y="3248325"/>
            <a:ext cx="3634680" cy="301046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0261609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33A59-26AE-44DA-98B3-2A6CC730A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46F3C-63D6-46BE-B763-01274F702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096029"/>
            <a:ext cx="4062569" cy="471804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Observed data</a:t>
            </a:r>
          </a:p>
          <a:p>
            <a:pPr lvl="1"/>
            <a:r>
              <a:rPr lang="en-US" sz="2000" b="0" dirty="0"/>
              <a:t>For all water quality constituents</a:t>
            </a:r>
          </a:p>
          <a:p>
            <a:pPr lvl="1"/>
            <a:r>
              <a:rPr lang="en-US" sz="2000" b="0" dirty="0"/>
              <a:t>Provides Boundary conditions</a:t>
            </a:r>
          </a:p>
          <a:p>
            <a:pPr lvl="1"/>
            <a:r>
              <a:rPr lang="en-US" sz="2000" b="0" dirty="0"/>
              <a:t>Calibration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Analysis provides insight as to what is occurring in system PRIOR to modeling.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/>
                </a:solidFill>
                <a:latin typeface="+mn-lt"/>
              </a:rPr>
              <a:t>Aids in refinement of modeling approach.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dirty="0">
              <a:solidFill>
                <a:schemeClr val="tx1"/>
              </a:solidFill>
              <a:latin typeface="+mn-lt"/>
            </a:endParaRPr>
          </a:p>
          <a:p>
            <a:pPr lvl="1"/>
            <a:endParaRPr lang="en-US" sz="2000" b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C5ABCD-D959-4072-9F29-969F41656DC6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03988"/>
            <a:ext cx="421481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Model Setup </a:t>
            </a:r>
            <a:endParaRPr lang="en-US" dirty="0"/>
          </a:p>
        </p:txBody>
      </p:sp>
      <p:pic>
        <p:nvPicPr>
          <p:cNvPr id="6" name="Picture 5" descr="Graphical user interface, application, website, map&#10;&#10;Description automatically generated">
            <a:extLst>
              <a:ext uri="{FF2B5EF4-FFF2-40B4-BE49-F238E27FC236}">
                <a16:creationId xmlns:a16="http://schemas.microsoft.com/office/drawing/2014/main" id="{28BECAE6-B90C-0A71-6191-A34E6D9BF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2551" y="1174034"/>
            <a:ext cx="7221566" cy="398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949172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 Templates">
  <a:themeElements>
    <a:clrScheme name="Custom 2">
      <a:dk1>
        <a:srgbClr val="000000"/>
      </a:dk1>
      <a:lt1>
        <a:srgbClr val="FFFFFF"/>
      </a:lt1>
      <a:dk2>
        <a:srgbClr val="83847A"/>
      </a:dk2>
      <a:lt2>
        <a:srgbClr val="A3A3A3"/>
      </a:lt2>
      <a:accent1>
        <a:srgbClr val="82786F"/>
      </a:accent1>
      <a:accent2>
        <a:srgbClr val="6E8778"/>
      </a:accent2>
      <a:accent3>
        <a:srgbClr val="705C38"/>
      </a:accent3>
      <a:accent4>
        <a:srgbClr val="3E6682"/>
      </a:accent4>
      <a:accent5>
        <a:srgbClr val="663830"/>
      </a:accent5>
      <a:accent6>
        <a:srgbClr val="EF4135"/>
      </a:accent6>
      <a:hlink>
        <a:srgbClr val="3E6682"/>
      </a:hlink>
      <a:folHlink>
        <a:srgbClr val="EF4135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122F0FA2-19C7-43A3-AA26-1FC3028BC721}" vid="{2BB31517-1312-4F35-8F70-B9A7CDB59602}"/>
    </a:ext>
  </a:extLst>
</a:theme>
</file>

<file path=ppt/theme/theme2.xml><?xml version="1.0" encoding="utf-8"?>
<a:theme xmlns:a="http://schemas.openxmlformats.org/drawingml/2006/main" name="UNCL // FOUO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A99B459A-8B1A-4C1C-862F-E0F9CCA22596}"/>
    </a:ext>
  </a:extLst>
</a:theme>
</file>

<file path=ppt/theme/theme3.xml><?xml version="1.0" encoding="utf-8"?>
<a:theme xmlns:a="http://schemas.openxmlformats.org/drawingml/2006/main" name="UNCLASSIFIED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63E75002-AE9D-4785-8124-3AFCCDC59DC3}"/>
    </a:ext>
  </a:extLst>
</a:theme>
</file>

<file path=ppt/theme/theme4.xml><?xml version="1.0" encoding="utf-8"?>
<a:theme xmlns:a="http://schemas.openxmlformats.org/drawingml/2006/main" name="Custom Classification Content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C6CC15A3-3625-4B74-BD53-DE8C42AE3990}"/>
    </a:ext>
  </a:extLst>
</a:theme>
</file>

<file path=ppt/theme/theme5.xml><?xml version="1.0" encoding="utf-8"?>
<a:theme xmlns:a="http://schemas.openxmlformats.org/drawingml/2006/main" name="Standard White Theme">
  <a:themeElements>
    <a:clrScheme name="Custom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B0F0"/>
      </a:hlink>
      <a:folHlink>
        <a:srgbClr val="0070C0"/>
      </a:folHlink>
    </a:clrScheme>
    <a:fontScheme name="USACE TEMPLAT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F4339">
            <a:alpha val="89000"/>
          </a:srgbClr>
        </a:solidFill>
        <a:ln>
          <a:noFill/>
        </a:ln>
        <a:effectLst/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122F0FA2-19C7-43A3-AA26-1FC3028BC721}" vid="{0957B2FE-61BF-4E25-9901-9769BBB77ACE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AF2FAC55F63A40BD9EED0C36836299" ma:contentTypeVersion="2" ma:contentTypeDescription="Create a new document." ma:contentTypeScope="" ma:versionID="92fb84280d255690ec54bd6057c3deea">
  <xsd:schema xmlns:xsd="http://www.w3.org/2001/XMLSchema" xmlns:xs="http://www.w3.org/2001/XMLSchema" xmlns:p="http://schemas.microsoft.com/office/2006/metadata/properties" xmlns:ns2="83868113-c0a5-43de-a876-5fe4e9e92519" targetNamespace="http://schemas.microsoft.com/office/2006/metadata/properties" ma:root="true" ma:fieldsID="538566c690046675a31894b14c5de772" ns2:_="">
    <xsd:import namespace="83868113-c0a5-43de-a876-5fe4e9e9251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868113-c0a5-43de-a876-5fe4e9e925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3658F7E-F5FA-4E01-9A2D-418FC0F0211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3868113-c0a5-43de-a876-5fe4e9e9251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991F692-3C53-4CCC-ABAB-DE325E273E84}">
  <ds:schemaRefs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  <ds:schemaRef ds:uri="d0df2f8a-2bd1-4a75-833f-ab046cdad13d"/>
    <ds:schemaRef ds:uri="3d7cd9bf-014c-4164-aa31-ccc0b16984c2"/>
  </ds:schemaRefs>
</ds:datastoreItem>
</file>

<file path=customXml/itemProps3.xml><?xml version="1.0" encoding="utf-8"?>
<ds:datastoreItem xmlns:ds="http://schemas.openxmlformats.org/officeDocument/2006/customXml" ds:itemID="{558FABFF-2334-4719-9D84-3E10528D1EE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ERDC PowerPoint Template - CUI</Template>
  <TotalTime>481</TotalTime>
  <Words>1923</Words>
  <Application>Microsoft Macintosh PowerPoint</Application>
  <PresentationFormat>Widescreen</PresentationFormat>
  <Paragraphs>312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Arial</vt:lpstr>
      <vt:lpstr>Calibri</vt:lpstr>
      <vt:lpstr>Calibri Light</vt:lpstr>
      <vt:lpstr>Century Gothic</vt:lpstr>
      <vt:lpstr>Wingdings</vt:lpstr>
      <vt:lpstr>Title Slide Templates</vt:lpstr>
      <vt:lpstr>UNCL // FOUO Content</vt:lpstr>
      <vt:lpstr>UNCLASSIFIED Content</vt:lpstr>
      <vt:lpstr>Custom Classification Content</vt:lpstr>
      <vt:lpstr>Standard White Theme</vt:lpstr>
      <vt:lpstr>Model Setup I Overview</vt:lpstr>
      <vt:lpstr>Outline</vt:lpstr>
      <vt:lpstr>Background</vt:lpstr>
      <vt:lpstr>How to Set Up and Run a Model Application</vt:lpstr>
      <vt:lpstr>Definition of Problem</vt:lpstr>
      <vt:lpstr>Bathymetry</vt:lpstr>
      <vt:lpstr>Flow</vt:lpstr>
      <vt:lpstr>Meteorology</vt:lpstr>
      <vt:lpstr>Observations</vt:lpstr>
      <vt:lpstr>Other</vt:lpstr>
      <vt:lpstr>Output</vt:lpstr>
      <vt:lpstr>Case Study: Lower Minnesota River</vt:lpstr>
      <vt:lpstr>Case Study: Lower Minnesota River – CE-QUAL-W2</vt:lpstr>
      <vt:lpstr>Bathymetry File</vt:lpstr>
      <vt:lpstr>Bathymetry File: Full</vt:lpstr>
      <vt:lpstr>Flow &amp; Boundary Files</vt:lpstr>
      <vt:lpstr>Temperature Boundary Condition File</vt:lpstr>
      <vt:lpstr>Water Quality Boundary Condition File</vt:lpstr>
      <vt:lpstr>Meteorological File</vt:lpstr>
      <vt:lpstr>Control File</vt:lpstr>
      <vt:lpstr>After Model is Initially Set Up</vt:lpstr>
      <vt:lpstr>After W2 Preprocessor is Finished</vt:lpstr>
      <vt:lpstr>Exercises: Model Simulation 1</vt:lpstr>
      <vt:lpstr>Questions?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CE-QUAL-W2 workshop Bathymetry</dc:title>
  <dc:creator>Melendez, Lauren L CIV USARMY CEERD-EL (USA)</dc:creator>
  <cp:lastModifiedBy>Todd Steissberg</cp:lastModifiedBy>
  <cp:revision>144</cp:revision>
  <cp:lastPrinted>2018-03-14T15:02:38Z</cp:lastPrinted>
  <dcterms:created xsi:type="dcterms:W3CDTF">2022-08-04T21:02:01Z</dcterms:created>
  <dcterms:modified xsi:type="dcterms:W3CDTF">2022-08-16T19:47:46Z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0x01010031AF2FAC55F63A40BD9EED0C36836299</vt:lpwstr>
  </property>
</Properties>
</file>

<file path=docProps/thumbnail.jpeg>
</file>